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25.jpg" ContentType="image/jpeg"/>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9"/>
  </p:notesMasterIdLst>
  <p:handoutMasterIdLst>
    <p:handoutMasterId r:id="rId80"/>
  </p:handoutMasterIdLst>
  <p:sldIdLst>
    <p:sldId id="256" r:id="rId2"/>
    <p:sldId id="338" r:id="rId3"/>
    <p:sldId id="272" r:id="rId4"/>
    <p:sldId id="274" r:id="rId5"/>
    <p:sldId id="259" r:id="rId6"/>
    <p:sldId id="260" r:id="rId7"/>
    <p:sldId id="452" r:id="rId8"/>
    <p:sldId id="457" r:id="rId9"/>
    <p:sldId id="333" r:id="rId10"/>
    <p:sldId id="480" r:id="rId11"/>
    <p:sldId id="481" r:id="rId12"/>
    <p:sldId id="372" r:id="rId13"/>
    <p:sldId id="482" r:id="rId14"/>
    <p:sldId id="488" r:id="rId15"/>
    <p:sldId id="489" r:id="rId16"/>
    <p:sldId id="530" r:id="rId17"/>
    <p:sldId id="483" r:id="rId18"/>
    <p:sldId id="486" r:id="rId19"/>
    <p:sldId id="531" r:id="rId20"/>
    <p:sldId id="487" r:id="rId21"/>
    <p:sldId id="484" r:id="rId22"/>
    <p:sldId id="479" r:id="rId23"/>
    <p:sldId id="529" r:id="rId24"/>
    <p:sldId id="490" r:id="rId25"/>
    <p:sldId id="491" r:id="rId26"/>
    <p:sldId id="492" r:id="rId27"/>
    <p:sldId id="493" r:id="rId28"/>
    <p:sldId id="458" r:id="rId29"/>
    <p:sldId id="460" r:id="rId30"/>
    <p:sldId id="461" r:id="rId31"/>
    <p:sldId id="465" r:id="rId32"/>
    <p:sldId id="466" r:id="rId33"/>
    <p:sldId id="467" r:id="rId34"/>
    <p:sldId id="470" r:id="rId35"/>
    <p:sldId id="471" r:id="rId36"/>
    <p:sldId id="476" r:id="rId37"/>
    <p:sldId id="494" r:id="rId38"/>
    <p:sldId id="495"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456" r:id="rId53"/>
    <p:sldId id="401" r:id="rId54"/>
    <p:sldId id="432" r:id="rId55"/>
    <p:sldId id="510" r:id="rId56"/>
    <p:sldId id="434" r:id="rId57"/>
    <p:sldId id="436" r:id="rId58"/>
    <p:sldId id="437" r:id="rId59"/>
    <p:sldId id="441" r:id="rId60"/>
    <p:sldId id="443" r:id="rId61"/>
    <p:sldId id="444" r:id="rId62"/>
    <p:sldId id="411" r:id="rId63"/>
    <p:sldId id="400" r:id="rId64"/>
    <p:sldId id="511" r:id="rId65"/>
    <p:sldId id="513" r:id="rId66"/>
    <p:sldId id="514" r:id="rId67"/>
    <p:sldId id="522" r:id="rId68"/>
    <p:sldId id="523" r:id="rId69"/>
    <p:sldId id="524" r:id="rId70"/>
    <p:sldId id="515" r:id="rId71"/>
    <p:sldId id="517" r:id="rId72"/>
    <p:sldId id="519" r:id="rId73"/>
    <p:sldId id="525" r:id="rId74"/>
    <p:sldId id="527" r:id="rId75"/>
    <p:sldId id="528" r:id="rId76"/>
    <p:sldId id="521" r:id="rId77"/>
    <p:sldId id="420" r:id="rId78"/>
  </p:sldIdLst>
  <p:sldSz cx="9144000" cy="6858000" type="screen4x3"/>
  <p:notesSz cx="7023100" cy="93091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orient="horz" pos="3846">
          <p15:clr>
            <a:srgbClr val="A4A3A4"/>
          </p15:clr>
        </p15:guide>
        <p15:guide id="3" orient="horz" pos="2387">
          <p15:clr>
            <a:srgbClr val="A4A3A4"/>
          </p15:clr>
        </p15:guide>
        <p15:guide id="4" orient="horz" pos="4087">
          <p15:clr>
            <a:srgbClr val="A4A3A4"/>
          </p15:clr>
        </p15:guide>
        <p15:guide id="5" orient="horz" pos="813">
          <p15:clr>
            <a:srgbClr val="A4A3A4"/>
          </p15:clr>
        </p15:guide>
        <p15:guide id="6" orient="horz" pos="521">
          <p15:clr>
            <a:srgbClr val="A4A3A4"/>
          </p15:clr>
        </p15:guide>
        <p15:guide id="7" orient="horz">
          <p15:clr>
            <a:srgbClr val="A4A3A4"/>
          </p15:clr>
        </p15:guide>
        <p15:guide id="8" pos="2880">
          <p15:clr>
            <a:srgbClr val="A4A3A4"/>
          </p15:clr>
        </p15:guide>
        <p15:guide id="9" pos="362">
          <p15:clr>
            <a:srgbClr val="A4A3A4"/>
          </p15:clr>
        </p15:guide>
        <p15:guide id="10" pos="5471">
          <p15:clr>
            <a:srgbClr val="A4A3A4"/>
          </p15:clr>
        </p15:guide>
        <p15:guide id="11" pos="2824">
          <p15:clr>
            <a:srgbClr val="A4A3A4"/>
          </p15:clr>
        </p15:guide>
        <p15:guide id="12" pos="2936">
          <p15:clr>
            <a:srgbClr val="A4A3A4"/>
          </p15:clr>
        </p15:guide>
        <p15:guide id="13" pos="1585">
          <p15:clr>
            <a:srgbClr val="A4A3A4"/>
          </p15:clr>
        </p15:guide>
        <p15:guide id="14" pos="4320">
          <p15:clr>
            <a:srgbClr val="A4A3A4"/>
          </p15:clr>
        </p15:guide>
        <p15:guide id="15" pos="38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D3"/>
    <a:srgbClr val="F9BAA7"/>
    <a:srgbClr val="F6987B"/>
    <a:srgbClr val="F3754F"/>
    <a:srgbClr val="FEF0D3"/>
    <a:srgbClr val="FEE1A6"/>
    <a:srgbClr val="FDD27A"/>
    <a:srgbClr val="FDC34D"/>
    <a:srgbClr val="CCE6E0"/>
    <a:srgbClr val="99C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149" autoAdjust="0"/>
  </p:normalViewPr>
  <p:slideViewPr>
    <p:cSldViewPr snapToGrid="0">
      <p:cViewPr varScale="1">
        <p:scale>
          <a:sx n="76" d="100"/>
          <a:sy n="76" d="100"/>
        </p:scale>
        <p:origin x="2616" y="78"/>
      </p:cViewPr>
      <p:guideLst>
        <p:guide orient="horz" pos="261"/>
        <p:guide orient="horz" pos="3846"/>
        <p:guide orient="horz" pos="2387"/>
        <p:guide orient="horz" pos="4087"/>
        <p:guide orient="horz" pos="813"/>
        <p:guide orient="horz" pos="521"/>
        <p:guide orient="horz"/>
        <p:guide pos="2880"/>
        <p:guide pos="362"/>
        <p:guide pos="5471"/>
        <p:guide pos="2824"/>
        <p:guide pos="2936"/>
        <p:guide pos="1585"/>
        <p:guide pos="4320"/>
        <p:guide pos="385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298B55C-5AF2-4189-81B3-EDBE0B1C1654}"/>
    <pc:docChg chg="delSld modSld">
      <pc:chgData name="" userId="" providerId="" clId="Web-{8298B55C-5AF2-4189-81B3-EDBE0B1C1654}" dt="2017-12-19T19:45:55.531" v="77"/>
      <pc:docMkLst>
        <pc:docMk/>
      </pc:docMkLst>
      <pc:sldChg chg="modSp">
        <pc:chgData name="" userId="" providerId="" clId="Web-{8298B55C-5AF2-4189-81B3-EDBE0B1C1654}" dt="2017-12-19T19:42:05.253" v="3"/>
        <pc:sldMkLst>
          <pc:docMk/>
          <pc:sldMk cId="3199888850" sldId="256"/>
        </pc:sldMkLst>
        <pc:spChg chg="mod">
          <ac:chgData name="" userId="" providerId="" clId="Web-{8298B55C-5AF2-4189-81B3-EDBE0B1C1654}" dt="2017-12-19T19:42:05.253" v="3"/>
          <ac:spMkLst>
            <pc:docMk/>
            <pc:sldMk cId="3199888850" sldId="256"/>
            <ac:spMk id="5" creationId="{00000000-0000-0000-0000-000000000000}"/>
          </ac:spMkLst>
        </pc:spChg>
      </pc:sldChg>
      <pc:sldChg chg="modSp">
        <pc:chgData name="" userId="" providerId="" clId="Web-{8298B55C-5AF2-4189-81B3-EDBE0B1C1654}" dt="2017-12-19T19:42:42.502" v="23"/>
        <pc:sldMkLst>
          <pc:docMk/>
          <pc:sldMk cId="3221994272" sldId="260"/>
        </pc:sldMkLst>
        <pc:spChg chg="mod">
          <ac:chgData name="" userId="" providerId="" clId="Web-{8298B55C-5AF2-4189-81B3-EDBE0B1C1654}" dt="2017-12-19T19:42:42.502" v="23"/>
          <ac:spMkLst>
            <pc:docMk/>
            <pc:sldMk cId="3221994272" sldId="260"/>
            <ac:spMk id="7" creationId="{00000000-0000-0000-0000-000000000000}"/>
          </ac:spMkLst>
        </pc:spChg>
      </pc:sldChg>
      <pc:sldChg chg="modSp">
        <pc:chgData name="" userId="" providerId="" clId="Web-{8298B55C-5AF2-4189-81B3-EDBE0B1C1654}" dt="2017-12-19T19:42:56.846" v="26"/>
        <pc:sldMkLst>
          <pc:docMk/>
          <pc:sldMk cId="3221994272" sldId="264"/>
        </pc:sldMkLst>
        <pc:spChg chg="mod">
          <ac:chgData name="" userId="" providerId="" clId="Web-{8298B55C-5AF2-4189-81B3-EDBE0B1C1654}" dt="2017-12-19T19:42:56.846" v="26"/>
          <ac:spMkLst>
            <pc:docMk/>
            <pc:sldMk cId="3221994272" sldId="264"/>
            <ac:spMk id="8" creationId="{00000000-0000-0000-0000-000000000000}"/>
          </ac:spMkLst>
        </pc:spChg>
      </pc:sldChg>
      <pc:sldChg chg="modSp">
        <pc:chgData name="" userId="" providerId="" clId="Web-{8298B55C-5AF2-4189-81B3-EDBE0B1C1654}" dt="2017-12-19T19:43:38.767" v="40"/>
        <pc:sldMkLst>
          <pc:docMk/>
          <pc:sldMk cId="0" sldId="302"/>
        </pc:sldMkLst>
        <pc:spChg chg="mod">
          <ac:chgData name="" userId="" providerId="" clId="Web-{8298B55C-5AF2-4189-81B3-EDBE0B1C1654}" dt="2017-12-19T19:43:38.767" v="40"/>
          <ac:spMkLst>
            <pc:docMk/>
            <pc:sldMk cId="0" sldId="302"/>
            <ac:spMk id="43011" creationId="{00000000-0000-0000-0000-000000000000}"/>
          </ac:spMkLst>
        </pc:spChg>
      </pc:sldChg>
      <pc:sldChg chg="modSp">
        <pc:chgData name="" userId="" providerId="" clId="Web-{8298B55C-5AF2-4189-81B3-EDBE0B1C1654}" dt="2017-12-19T19:43:23.439" v="36"/>
        <pc:sldMkLst>
          <pc:docMk/>
          <pc:sldMk cId="2928997849" sldId="333"/>
        </pc:sldMkLst>
        <pc:spChg chg="mod">
          <ac:chgData name="" userId="" providerId="" clId="Web-{8298B55C-5AF2-4189-81B3-EDBE0B1C1654}" dt="2017-12-19T19:43:23.439" v="36"/>
          <ac:spMkLst>
            <pc:docMk/>
            <pc:sldMk cId="2928997849" sldId="333"/>
            <ac:spMk id="4" creationId="{00000000-0000-0000-0000-000000000000}"/>
          </ac:spMkLst>
        </pc:spChg>
      </pc:sldChg>
      <pc:sldChg chg="modSp">
        <pc:chgData name="" userId="" providerId="" clId="Web-{8298B55C-5AF2-4189-81B3-EDBE0B1C1654}" dt="2017-12-19T19:44:21.204" v="52"/>
        <pc:sldMkLst>
          <pc:docMk/>
          <pc:sldMk cId="2928997849" sldId="334"/>
        </pc:sldMkLst>
        <pc:spChg chg="mod">
          <ac:chgData name="" userId="" providerId="" clId="Web-{8298B55C-5AF2-4189-81B3-EDBE0B1C1654}" dt="2017-12-19T19:44:21.204" v="52"/>
          <ac:spMkLst>
            <pc:docMk/>
            <pc:sldMk cId="2928997849" sldId="334"/>
            <ac:spMk id="4" creationId="{00000000-0000-0000-0000-000000000000}"/>
          </ac:spMkLst>
        </pc:spChg>
      </pc:sldChg>
      <pc:sldChg chg="modSp">
        <pc:chgData name="" userId="" providerId="" clId="Web-{8298B55C-5AF2-4189-81B3-EDBE0B1C1654}" dt="2017-12-19T19:42:22.284" v="13"/>
        <pc:sldMkLst>
          <pc:docMk/>
          <pc:sldMk cId="2928997849" sldId="338"/>
        </pc:sldMkLst>
        <pc:spChg chg="mod">
          <ac:chgData name="" userId="" providerId="" clId="Web-{8298B55C-5AF2-4189-81B3-EDBE0B1C1654}" dt="2017-12-19T19:42:22.284" v="13"/>
          <ac:spMkLst>
            <pc:docMk/>
            <pc:sldMk cId="2928997849" sldId="338"/>
            <ac:spMk id="4" creationId="{00000000-0000-0000-0000-000000000000}"/>
          </ac:spMkLst>
        </pc:spChg>
      </pc:sldChg>
      <pc:sldChg chg="modSp del">
        <pc:chgData name="" userId="" providerId="" clId="Web-{8298B55C-5AF2-4189-81B3-EDBE0B1C1654}" dt="2017-12-19T19:44:24.954" v="53"/>
        <pc:sldMkLst>
          <pc:docMk/>
          <pc:sldMk cId="3283607838" sldId="385"/>
        </pc:sldMkLst>
        <pc:spChg chg="mod">
          <ac:chgData name="" userId="" providerId="" clId="Web-{8298B55C-5AF2-4189-81B3-EDBE0B1C1654}" dt="2017-12-19T19:44:17.985" v="47"/>
          <ac:spMkLst>
            <pc:docMk/>
            <pc:sldMk cId="3283607838" sldId="385"/>
            <ac:spMk id="6" creationId="{00000000-0000-0000-0000-000000000000}"/>
          </ac:spMkLst>
        </pc:spChg>
      </pc:sldChg>
      <pc:sldChg chg="del">
        <pc:chgData name="" userId="" providerId="" clId="Web-{8298B55C-5AF2-4189-81B3-EDBE0B1C1654}" dt="2017-12-19T19:44:33.360" v="54"/>
        <pc:sldMkLst>
          <pc:docMk/>
          <pc:sldMk cId="4208478939" sldId="409"/>
        </pc:sldMkLst>
      </pc:sldChg>
      <pc:sldChg chg="modSp">
        <pc:chgData name="" userId="" providerId="" clId="Web-{8298B55C-5AF2-4189-81B3-EDBE0B1C1654}" dt="2017-12-19T19:45:55.531" v="77"/>
        <pc:sldMkLst>
          <pc:docMk/>
          <pc:sldMk cId="383653263" sldId="411"/>
        </pc:sldMkLst>
        <pc:spChg chg="mod">
          <ac:chgData name="" userId="" providerId="" clId="Web-{8298B55C-5AF2-4189-81B3-EDBE0B1C1654}" dt="2017-12-19T19:45:55.531" v="77"/>
          <ac:spMkLst>
            <pc:docMk/>
            <pc:sldMk cId="383653263" sldId="411"/>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46F589EA-FFAD-4C51-8BA2-B7E9F8FFDD2B}" type="datetimeFigureOut">
              <a:rPr lang="en-US" smtClean="0"/>
              <a:t>5/7/2018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0F3D16A-016F-46C0-9D8D-39D0B527DF17}" type="slidenum">
              <a:rPr lang="en-US" smtClean="0"/>
              <a:t>‹#›</a:t>
            </a:fld>
            <a:endParaRPr lang="en-US"/>
          </a:p>
        </p:txBody>
      </p:sp>
    </p:spTree>
    <p:extLst>
      <p:ext uri="{BB962C8B-B14F-4D97-AF65-F5344CB8AC3E}">
        <p14:creationId xmlns:p14="http://schemas.microsoft.com/office/powerpoint/2010/main" val="41838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3B58700-9FA2-48CE-AC88-D71D45EB490A}" type="datetimeFigureOut">
              <a:rPr lang="en-US" smtClean="0"/>
              <a:pPr/>
              <a:t>5/7/2018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b="1" i="1">
                <a:latin typeface="Arial" pitchFamily="34" charset="0"/>
              </a:rPr>
              <a:t>NOTE TO FACILITATOR:  This slide should be projected onto the screen as participants enter the room.</a:t>
            </a:r>
          </a:p>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a:p>
        </p:txBody>
      </p:sp>
    </p:spTree>
    <p:extLst>
      <p:ext uri="{BB962C8B-B14F-4D97-AF65-F5344CB8AC3E}">
        <p14:creationId xmlns:p14="http://schemas.microsoft.com/office/powerpoint/2010/main" val="77504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continue </a:t>
            </a:r>
            <a:r>
              <a:rPr lang="en-US" baseline="0" dirty="0"/>
              <a:t> showing how we value and treat each of you, now let’s discuss some of our company policies that support our efforts to ensure each of you is safe and able to be productive at work each day.  Today is all about you, we are investing this time and focus to share with each of you what we expect – we are now entering into a relationship – with boundaries – in exchange for donations – we will receive your time, energy, effort and enthusiasm.  We feel it is important enough for you to understand these ground rules that we are covering some important ones for you today, we want to ensure you have the information you need to be successful, regarding your conduct at work, and what training and support you will receive from your leadership here.</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22</a:t>
            </a:fld>
            <a:endParaRPr lang="en-US"/>
          </a:p>
        </p:txBody>
      </p:sp>
    </p:spTree>
    <p:extLst>
      <p:ext uri="{BB962C8B-B14F-4D97-AF65-F5344CB8AC3E}">
        <p14:creationId xmlns:p14="http://schemas.microsoft.com/office/powerpoint/2010/main" val="179056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continue </a:t>
            </a:r>
            <a:r>
              <a:rPr lang="en-US" baseline="0" dirty="0"/>
              <a:t> showing how we value and treat each of you, now let’s discuss some of our company policies that support our efforts to ensure each of you is safe and able to be productive at work each day.  Today is all about you, we are investing this time and focus to share with each of you what we expect – we are now entering into a relationship – with boundaries – in exchange for donations – we will receive your time, energy, effort and enthusiasm.  We feel it is important enough for you to understand these ground rules that we are covering some important ones for you today, we want to ensure you have the information you need to be successful, regarding your conduct at work, and what training and support you will receive from your leadership here.</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23</a:t>
            </a:fld>
            <a:endParaRPr lang="en-US"/>
          </a:p>
        </p:txBody>
      </p:sp>
    </p:spTree>
    <p:extLst>
      <p:ext uri="{BB962C8B-B14F-4D97-AF65-F5344CB8AC3E}">
        <p14:creationId xmlns:p14="http://schemas.microsoft.com/office/powerpoint/2010/main" val="44413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hyperlink to the PCI compliance training for seasonal associates </a:t>
            </a:r>
          </a:p>
        </p:txBody>
      </p:sp>
      <p:sp>
        <p:nvSpPr>
          <p:cNvPr id="4" name="Slide Number Placeholder 3"/>
          <p:cNvSpPr>
            <a:spLocks noGrp="1"/>
          </p:cNvSpPr>
          <p:nvPr>
            <p:ph type="sldNum" sz="quarter" idx="10"/>
          </p:nvPr>
        </p:nvSpPr>
        <p:spPr/>
        <p:txBody>
          <a:bodyPr/>
          <a:lstStyle/>
          <a:p>
            <a:fld id="{FE9BC4E5-2BC1-4F43-85DD-A1B8F74CB7EB}" type="slidenum">
              <a:rPr lang="en-US" smtClean="0"/>
              <a:pPr/>
              <a:t>24</a:t>
            </a:fld>
            <a:endParaRPr lang="en-US"/>
          </a:p>
        </p:txBody>
      </p:sp>
    </p:spTree>
    <p:extLst>
      <p:ext uri="{BB962C8B-B14F-4D97-AF65-F5344CB8AC3E}">
        <p14:creationId xmlns:p14="http://schemas.microsoft.com/office/powerpoint/2010/main" val="128395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marL="0" marR="0" lvl="0" indent="0" defTabSz="939717" eaLnBrk="1" fontAlgn="auto" latinLnBrk="0" hangingPunct="1">
              <a:lnSpc>
                <a:spcPct val="100000"/>
              </a:lnSpc>
              <a:spcBef>
                <a:spcPts val="0"/>
              </a:spcBef>
              <a:spcAft>
                <a:spcPts val="0"/>
              </a:spcAft>
              <a:buClrTx/>
              <a:buSzTx/>
              <a:buFontTx/>
              <a:buNone/>
              <a:tabLst/>
              <a:defRPr/>
            </a:pPr>
            <a:fld id="{17A57755-A87A-4FAE-82A1-25DDA22FE75D}" type="slidenum">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39717"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112643" name="Rectangle 2"/>
          <p:cNvSpPr>
            <a:spLocks noGrp="1" noRot="1" noChangeAspect="1" noChangeArrowheads="1" noTextEdit="1"/>
          </p:cNvSpPr>
          <p:nvPr>
            <p:ph type="sldImg"/>
          </p:nvPr>
        </p:nvSpPr>
        <p:spPr>
          <a:xfrm>
            <a:off x="1184275" y="277813"/>
            <a:ext cx="4654550" cy="3490912"/>
          </a:xfrm>
          <a:ln/>
        </p:spPr>
      </p:sp>
      <p:sp>
        <p:nvSpPr>
          <p:cNvPr id="112644" name="Rectangle 3"/>
          <p:cNvSpPr>
            <a:spLocks noGrp="1" noChangeArrowheads="1"/>
          </p:cNvSpPr>
          <p:nvPr>
            <p:ph type="body" idx="1"/>
          </p:nvPr>
        </p:nvSpPr>
        <p:spPr>
          <a:xfrm>
            <a:off x="333273" y="3715057"/>
            <a:ext cx="6473607" cy="4187187"/>
          </a:xfrm>
          <a:noFill/>
          <a:ln/>
        </p:spPr>
        <p:txBody>
          <a:bodyPr>
            <a:normAutofit/>
          </a:bodyPr>
          <a:lstStyle/>
          <a:p>
            <a:pPr eaLnBrk="1" hangingPunct="1"/>
            <a:r>
              <a:rPr lang="en-US" dirty="0">
                <a:latin typeface="Arial" pitchFamily="34" charset="0"/>
              </a:rPr>
              <a:t>All complaints of harassment will be investigated in a prompt and confidential manner, and appropriate action will be taken as necessary.  If you are a victim of harassment or have witnessed a harassment situation, it is your responsibility to report it.  You have three options for reporting harassment:</a:t>
            </a:r>
          </a:p>
          <a:p>
            <a:pPr eaLnBrk="1" hangingPunct="1"/>
            <a:endParaRPr lang="en-US" sz="700" dirty="0">
              <a:latin typeface="Arial" pitchFamily="34" charset="0"/>
            </a:endParaRPr>
          </a:p>
          <a:p>
            <a:pPr eaLnBrk="1" hangingPunct="1"/>
            <a:r>
              <a:rPr lang="en-US" u="sng" dirty="0">
                <a:latin typeface="Arial" pitchFamily="34" charset="0"/>
              </a:rPr>
              <a:t>Option 1</a:t>
            </a:r>
            <a:r>
              <a:rPr lang="en-US" dirty="0">
                <a:latin typeface="Arial" pitchFamily="34" charset="0"/>
              </a:rPr>
              <a:t>: Talk with your supervisor or another manager.</a:t>
            </a:r>
            <a:endParaRPr lang="en-US" u="sng" dirty="0">
              <a:latin typeface="Arial" pitchFamily="34" charset="0"/>
            </a:endParaRPr>
          </a:p>
          <a:p>
            <a:pPr eaLnBrk="1" hangingPunct="1"/>
            <a:r>
              <a:rPr lang="en-US" u="sng" dirty="0">
                <a:latin typeface="Arial" pitchFamily="34" charset="0"/>
              </a:rPr>
              <a:t>Option 2</a:t>
            </a:r>
            <a:r>
              <a:rPr lang="en-US" dirty="0">
                <a:latin typeface="Arial" pitchFamily="34" charset="0"/>
              </a:rPr>
              <a:t>: Call the Associate Hotline at the #  you see on the screen. Your call will generate a report, an investigation will be conducted, and the appropriate course of action will be taken.</a:t>
            </a:r>
            <a:endParaRPr lang="en-US" u="sng" dirty="0">
              <a:latin typeface="Arial" pitchFamily="34" charset="0"/>
            </a:endParaRPr>
          </a:p>
          <a:p>
            <a:pPr eaLnBrk="1" hangingPunct="1"/>
            <a:r>
              <a:rPr lang="en-US" u="sng" dirty="0">
                <a:latin typeface="Arial" pitchFamily="34" charset="0"/>
              </a:rPr>
              <a:t>Option 3</a:t>
            </a:r>
            <a:r>
              <a:rPr lang="en-US" dirty="0">
                <a:latin typeface="Arial" pitchFamily="34" charset="0"/>
              </a:rPr>
              <a:t>: Call the corporate office at the # you see here &amp; ask for one of these individuals.</a:t>
            </a:r>
          </a:p>
        </p:txBody>
      </p:sp>
    </p:spTree>
    <p:extLst>
      <p:ext uri="{BB962C8B-B14F-4D97-AF65-F5344CB8AC3E}">
        <p14:creationId xmlns:p14="http://schemas.microsoft.com/office/powerpoint/2010/main" val="176695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marL="0" marR="0" lvl="0" indent="0" defTabSz="939717" eaLnBrk="1" fontAlgn="auto" latinLnBrk="0" hangingPunct="1">
              <a:lnSpc>
                <a:spcPct val="100000"/>
              </a:lnSpc>
              <a:spcBef>
                <a:spcPts val="0"/>
              </a:spcBef>
              <a:spcAft>
                <a:spcPts val="0"/>
              </a:spcAft>
              <a:buClrTx/>
              <a:buSzTx/>
              <a:buFontTx/>
              <a:buNone/>
              <a:tabLst/>
              <a:defRPr/>
            </a:pPr>
            <a:fld id="{17A57755-A87A-4FAE-82A1-25DDA22FE75D}" type="slidenum">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39717"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112643" name="Rectangle 2"/>
          <p:cNvSpPr>
            <a:spLocks noGrp="1" noRot="1" noChangeAspect="1" noChangeArrowheads="1" noTextEdit="1"/>
          </p:cNvSpPr>
          <p:nvPr>
            <p:ph type="sldImg"/>
          </p:nvPr>
        </p:nvSpPr>
        <p:spPr>
          <a:xfrm>
            <a:off x="1184275" y="277813"/>
            <a:ext cx="4654550" cy="3490912"/>
          </a:xfrm>
          <a:ln/>
        </p:spPr>
      </p:sp>
      <p:sp>
        <p:nvSpPr>
          <p:cNvPr id="112644" name="Rectangle 3"/>
          <p:cNvSpPr>
            <a:spLocks noGrp="1" noChangeArrowheads="1"/>
          </p:cNvSpPr>
          <p:nvPr>
            <p:ph type="body" idx="1"/>
          </p:nvPr>
        </p:nvSpPr>
        <p:spPr>
          <a:xfrm>
            <a:off x="333273" y="3715057"/>
            <a:ext cx="6473607" cy="4187187"/>
          </a:xfrm>
          <a:noFill/>
          <a:ln/>
        </p:spPr>
        <p:txBody>
          <a:bodyPr>
            <a:normAutofit fontScale="92500" lnSpcReduction="10000"/>
          </a:bodyPr>
          <a:lstStyle/>
          <a:p>
            <a:pPr eaLnBrk="1" hangingPunct="1"/>
            <a:r>
              <a:rPr lang="en-US" dirty="0">
                <a:latin typeface="Arial" pitchFamily="34" charset="0"/>
              </a:rPr>
              <a:t>Our </a:t>
            </a:r>
            <a:r>
              <a:rPr lang="en-US" b="1" dirty="0">
                <a:latin typeface="Arial" pitchFamily="34" charset="0"/>
              </a:rPr>
              <a:t>Anti-Harassment policy </a:t>
            </a:r>
            <a:r>
              <a:rPr lang="en-US" dirty="0">
                <a:latin typeface="Arial" pitchFamily="34" charset="0"/>
              </a:rPr>
              <a:t>states that harassment of any kind is absolutely prohibited and will not be tolerated in our workplace. DNC is committed to providing a productive work climate, free of harassment.  Any kind of harassment by management or co-workers at any level will not be tolerated. In addition, the company will protect associates, to the extent possible, when reporting harassment in the workplace. </a:t>
            </a:r>
          </a:p>
          <a:p>
            <a:pPr eaLnBrk="1" hangingPunct="1"/>
            <a:endParaRPr lang="en-US" sz="700" b="1" dirty="0">
              <a:latin typeface="Arial" pitchFamily="34" charset="0"/>
            </a:endParaRPr>
          </a:p>
          <a:p>
            <a:pPr eaLnBrk="1" hangingPunct="1"/>
            <a:r>
              <a:rPr lang="en-US" b="1" dirty="0">
                <a:latin typeface="Arial" pitchFamily="34" charset="0"/>
              </a:rPr>
              <a:t>A.  </a:t>
            </a:r>
            <a:r>
              <a:rPr lang="en-US" b="1" u="sng" dirty="0">
                <a:latin typeface="Arial" pitchFamily="34" charset="0"/>
              </a:rPr>
              <a:t>Harassment</a:t>
            </a:r>
            <a:r>
              <a:rPr lang="en-US" dirty="0">
                <a:latin typeface="Arial" pitchFamily="34" charset="0"/>
              </a:rPr>
              <a:t> is also included in this policy.  That is anything that creates an intimidating, hostile or offensive work environment; unreasonably interfering with another individual’s work performance; or otherwise adversely affecting an individual’s employment opportunities.</a:t>
            </a:r>
            <a:endParaRPr lang="en-US" b="1" u="sng" dirty="0">
              <a:latin typeface="Arial" pitchFamily="34" charset="0"/>
            </a:endParaRPr>
          </a:p>
          <a:p>
            <a:pPr eaLnBrk="1" hangingPunct="1"/>
            <a:endParaRPr lang="en-US" sz="600" b="1" u="sng" dirty="0">
              <a:latin typeface="Arial" pitchFamily="34" charset="0"/>
            </a:endParaRPr>
          </a:p>
          <a:p>
            <a:pPr eaLnBrk="1" hangingPunct="1"/>
            <a:r>
              <a:rPr lang="en-US" b="1" dirty="0">
                <a:latin typeface="Arial" pitchFamily="34" charset="0"/>
              </a:rPr>
              <a:t>B.  </a:t>
            </a:r>
            <a:r>
              <a:rPr lang="en-US" b="1" u="sng" dirty="0">
                <a:latin typeface="Arial" pitchFamily="34" charset="0"/>
              </a:rPr>
              <a:t>Sexual harassment</a:t>
            </a:r>
            <a:r>
              <a:rPr lang="en-US" b="1" dirty="0">
                <a:latin typeface="Arial" pitchFamily="34" charset="0"/>
              </a:rPr>
              <a:t> </a:t>
            </a:r>
            <a:r>
              <a:rPr lang="en-US" dirty="0">
                <a:latin typeface="Arial" pitchFamily="34" charset="0"/>
              </a:rPr>
              <a:t>is covered under this policy as well and is prohibited.  Two key elements of sexual harassment are that 1) the behavior is unwanted </a:t>
            </a:r>
            <a:r>
              <a:rPr lang="en-US" u="sng" dirty="0">
                <a:latin typeface="Arial" pitchFamily="34" charset="0"/>
              </a:rPr>
              <a:t>and</a:t>
            </a:r>
            <a:r>
              <a:rPr lang="en-US" dirty="0">
                <a:latin typeface="Arial" pitchFamily="34" charset="0"/>
              </a:rPr>
              <a:t> 2) that it includes favors or conduct of a sexual nature.  </a:t>
            </a:r>
            <a:endParaRPr lang="en-US" b="1" dirty="0">
              <a:latin typeface="Arial" pitchFamily="34" charset="0"/>
            </a:endParaRPr>
          </a:p>
          <a:p>
            <a:pPr eaLnBrk="1" hangingPunct="1"/>
            <a:endParaRPr lang="en-US" sz="600" b="1" dirty="0">
              <a:latin typeface="Arial" pitchFamily="34" charset="0"/>
            </a:endParaRPr>
          </a:p>
          <a:p>
            <a:pPr eaLnBrk="1" hangingPunct="1"/>
            <a:r>
              <a:rPr lang="en-US" b="1" dirty="0">
                <a:latin typeface="Arial" pitchFamily="34" charset="0"/>
              </a:rPr>
              <a:t>C.  </a:t>
            </a:r>
            <a:r>
              <a:rPr lang="en-US" b="1" u="sng" dirty="0">
                <a:latin typeface="Arial" pitchFamily="34" charset="0"/>
              </a:rPr>
              <a:t>Retaliation</a:t>
            </a:r>
            <a:r>
              <a:rPr lang="en-US" dirty="0">
                <a:latin typeface="Arial" pitchFamily="34" charset="0"/>
              </a:rPr>
              <a:t> against associates for exercising his or her rights under this policy is prohibited and will also not be tolerated. This includes retaliation for inquiring about you rights, making an honest report or complaint of a violation, or truthfully assisting in a complaint investigation.</a:t>
            </a:r>
          </a:p>
          <a:p>
            <a:pPr eaLnBrk="1" hangingPunct="1"/>
            <a:endParaRPr lang="en-US" sz="600" dirty="0">
              <a:latin typeface="Arial" pitchFamily="34" charset="0"/>
            </a:endParaRPr>
          </a:p>
          <a:p>
            <a:pPr eaLnBrk="1" hangingPunct="1"/>
            <a:r>
              <a:rPr lang="en-US" dirty="0">
                <a:latin typeface="Arial" pitchFamily="34" charset="0"/>
              </a:rPr>
              <a:t>All complaints of harassment will be investigated in a prompt and confidential manner, and appropriate action will be taken as necessary.  If you are a victim of harassment or have witnessed a harassment situation, it is your responsibility to report it.  You have three options for reporting harassment:</a:t>
            </a:r>
          </a:p>
          <a:p>
            <a:pPr eaLnBrk="1" hangingPunct="1"/>
            <a:endParaRPr lang="en-US" sz="700" dirty="0">
              <a:latin typeface="Arial" pitchFamily="34" charset="0"/>
            </a:endParaRPr>
          </a:p>
          <a:p>
            <a:pPr eaLnBrk="1" hangingPunct="1"/>
            <a:r>
              <a:rPr lang="en-US" u="sng" dirty="0">
                <a:latin typeface="Arial" pitchFamily="34" charset="0"/>
              </a:rPr>
              <a:t>Option 1</a:t>
            </a:r>
            <a:r>
              <a:rPr lang="en-US" dirty="0">
                <a:latin typeface="Arial" pitchFamily="34" charset="0"/>
              </a:rPr>
              <a:t>: Talk with your supervisor or another manager.</a:t>
            </a:r>
            <a:endParaRPr lang="en-US" u="sng" dirty="0">
              <a:latin typeface="Arial" pitchFamily="34" charset="0"/>
            </a:endParaRPr>
          </a:p>
          <a:p>
            <a:pPr eaLnBrk="1" hangingPunct="1"/>
            <a:r>
              <a:rPr lang="en-US" u="sng" dirty="0">
                <a:latin typeface="Arial" pitchFamily="34" charset="0"/>
              </a:rPr>
              <a:t>Option 2</a:t>
            </a:r>
            <a:r>
              <a:rPr lang="en-US" dirty="0">
                <a:latin typeface="Arial" pitchFamily="34" charset="0"/>
              </a:rPr>
              <a:t>: Call the Associate Hotline at the #  you see on the screen. Your call will generate a report, an investigation will be conducted, and the appropriate course of action will be taken.</a:t>
            </a:r>
            <a:endParaRPr lang="en-US" u="sng" dirty="0">
              <a:latin typeface="Arial" pitchFamily="34" charset="0"/>
            </a:endParaRPr>
          </a:p>
          <a:p>
            <a:pPr eaLnBrk="1" hangingPunct="1"/>
            <a:r>
              <a:rPr lang="en-US" u="sng" dirty="0">
                <a:latin typeface="Arial" pitchFamily="34" charset="0"/>
              </a:rPr>
              <a:t>Option 3</a:t>
            </a:r>
            <a:r>
              <a:rPr lang="en-US" dirty="0">
                <a:latin typeface="Arial" pitchFamily="34" charset="0"/>
              </a:rPr>
              <a:t>: Call the corporate office at the # you see here &amp; ask for one of these individuals.</a:t>
            </a:r>
          </a:p>
        </p:txBody>
      </p:sp>
    </p:spTree>
    <p:extLst>
      <p:ext uri="{BB962C8B-B14F-4D97-AF65-F5344CB8AC3E}">
        <p14:creationId xmlns:p14="http://schemas.microsoft.com/office/powerpoint/2010/main" val="366740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marL="0" marR="0" lvl="0" indent="0" defTabSz="939717" eaLnBrk="1" fontAlgn="auto" latinLnBrk="0" hangingPunct="1">
              <a:lnSpc>
                <a:spcPct val="100000"/>
              </a:lnSpc>
              <a:spcBef>
                <a:spcPts val="0"/>
              </a:spcBef>
              <a:spcAft>
                <a:spcPts val="0"/>
              </a:spcAft>
              <a:buClrTx/>
              <a:buSzTx/>
              <a:buFontTx/>
              <a:buNone/>
              <a:tabLst/>
              <a:defRPr/>
            </a:pPr>
            <a:fld id="{17A57755-A87A-4FAE-82A1-25DDA22FE75D}" type="slidenum">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39717"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112643" name="Rectangle 2"/>
          <p:cNvSpPr>
            <a:spLocks noGrp="1" noRot="1" noChangeAspect="1" noChangeArrowheads="1" noTextEdit="1"/>
          </p:cNvSpPr>
          <p:nvPr>
            <p:ph type="sldImg"/>
          </p:nvPr>
        </p:nvSpPr>
        <p:spPr>
          <a:xfrm>
            <a:off x="1184275" y="277813"/>
            <a:ext cx="4654550" cy="3490912"/>
          </a:xfrm>
          <a:ln/>
        </p:spPr>
      </p:sp>
      <p:sp>
        <p:nvSpPr>
          <p:cNvPr id="112644" name="Rectangle 3"/>
          <p:cNvSpPr>
            <a:spLocks noGrp="1" noChangeArrowheads="1"/>
          </p:cNvSpPr>
          <p:nvPr>
            <p:ph type="body" idx="1"/>
          </p:nvPr>
        </p:nvSpPr>
        <p:spPr>
          <a:xfrm>
            <a:off x="333273" y="3715057"/>
            <a:ext cx="6473607" cy="4187187"/>
          </a:xfrm>
          <a:noFill/>
          <a:ln/>
        </p:spPr>
        <p:txBody>
          <a:bodyPr>
            <a:normAutofit fontScale="92500" lnSpcReduction="10000"/>
          </a:bodyPr>
          <a:lstStyle/>
          <a:p>
            <a:pPr eaLnBrk="1" hangingPunct="1"/>
            <a:r>
              <a:rPr lang="en-US" dirty="0">
                <a:latin typeface="Arial" pitchFamily="34" charset="0"/>
              </a:rPr>
              <a:t>Our </a:t>
            </a:r>
            <a:r>
              <a:rPr lang="en-US" b="1" dirty="0">
                <a:latin typeface="Arial" pitchFamily="34" charset="0"/>
              </a:rPr>
              <a:t>Anti-Harassment policy </a:t>
            </a:r>
            <a:r>
              <a:rPr lang="en-US" dirty="0">
                <a:latin typeface="Arial" pitchFamily="34" charset="0"/>
              </a:rPr>
              <a:t>states that harassment of any kind is absolutely prohibited and will not be tolerated in our workplace. DNC is committed to providing a productive work climate, free of harassment.  Any kind of harassment by management or co-workers at any level will not be tolerated. In addition, the company will protect associates, to the extent possible, when reporting harassment in the workplace. </a:t>
            </a:r>
          </a:p>
          <a:p>
            <a:pPr eaLnBrk="1" hangingPunct="1"/>
            <a:endParaRPr lang="en-US" sz="700" b="1" dirty="0">
              <a:latin typeface="Arial" pitchFamily="34" charset="0"/>
            </a:endParaRPr>
          </a:p>
          <a:p>
            <a:pPr eaLnBrk="1" hangingPunct="1"/>
            <a:r>
              <a:rPr lang="en-US" b="1" dirty="0">
                <a:latin typeface="Arial" pitchFamily="34" charset="0"/>
              </a:rPr>
              <a:t>A.  </a:t>
            </a:r>
            <a:r>
              <a:rPr lang="en-US" b="1" u="sng" dirty="0">
                <a:latin typeface="Arial" pitchFamily="34" charset="0"/>
              </a:rPr>
              <a:t>Harassment</a:t>
            </a:r>
            <a:r>
              <a:rPr lang="en-US" dirty="0">
                <a:latin typeface="Arial" pitchFamily="34" charset="0"/>
              </a:rPr>
              <a:t> is also included in this policy.  That is anything that creates an intimidating, hostile or offensive work environment; unreasonably interfering with another individual’s work performance; or otherwise adversely affecting an individual’s employment opportunities.</a:t>
            </a:r>
            <a:endParaRPr lang="en-US" b="1" u="sng" dirty="0">
              <a:latin typeface="Arial" pitchFamily="34" charset="0"/>
            </a:endParaRPr>
          </a:p>
          <a:p>
            <a:pPr eaLnBrk="1" hangingPunct="1"/>
            <a:endParaRPr lang="en-US" sz="600" b="1" u="sng" dirty="0">
              <a:latin typeface="Arial" pitchFamily="34" charset="0"/>
            </a:endParaRPr>
          </a:p>
          <a:p>
            <a:pPr eaLnBrk="1" hangingPunct="1"/>
            <a:r>
              <a:rPr lang="en-US" b="1" dirty="0">
                <a:latin typeface="Arial" pitchFamily="34" charset="0"/>
              </a:rPr>
              <a:t>B.  </a:t>
            </a:r>
            <a:r>
              <a:rPr lang="en-US" b="1" u="sng" dirty="0">
                <a:latin typeface="Arial" pitchFamily="34" charset="0"/>
              </a:rPr>
              <a:t>Sexual harassment</a:t>
            </a:r>
            <a:r>
              <a:rPr lang="en-US" b="1" dirty="0">
                <a:latin typeface="Arial" pitchFamily="34" charset="0"/>
              </a:rPr>
              <a:t> </a:t>
            </a:r>
            <a:r>
              <a:rPr lang="en-US" dirty="0">
                <a:latin typeface="Arial" pitchFamily="34" charset="0"/>
              </a:rPr>
              <a:t>is covered under this policy as well and is prohibited.  Two key elements of sexual harassment are that 1) the behavior is unwanted </a:t>
            </a:r>
            <a:r>
              <a:rPr lang="en-US" u="sng" dirty="0">
                <a:latin typeface="Arial" pitchFamily="34" charset="0"/>
              </a:rPr>
              <a:t>and</a:t>
            </a:r>
            <a:r>
              <a:rPr lang="en-US" dirty="0">
                <a:latin typeface="Arial" pitchFamily="34" charset="0"/>
              </a:rPr>
              <a:t> 2) that it includes favors or conduct of a sexual nature.  </a:t>
            </a:r>
            <a:endParaRPr lang="en-US" b="1" dirty="0">
              <a:latin typeface="Arial" pitchFamily="34" charset="0"/>
            </a:endParaRPr>
          </a:p>
          <a:p>
            <a:pPr eaLnBrk="1" hangingPunct="1"/>
            <a:endParaRPr lang="en-US" sz="600" b="1" dirty="0">
              <a:latin typeface="Arial" pitchFamily="34" charset="0"/>
            </a:endParaRPr>
          </a:p>
          <a:p>
            <a:pPr eaLnBrk="1" hangingPunct="1"/>
            <a:r>
              <a:rPr lang="en-US" b="1" dirty="0">
                <a:latin typeface="Arial" pitchFamily="34" charset="0"/>
              </a:rPr>
              <a:t>C.  </a:t>
            </a:r>
            <a:r>
              <a:rPr lang="en-US" b="1" u="sng" dirty="0">
                <a:latin typeface="Arial" pitchFamily="34" charset="0"/>
              </a:rPr>
              <a:t>Retaliation</a:t>
            </a:r>
            <a:r>
              <a:rPr lang="en-US" dirty="0">
                <a:latin typeface="Arial" pitchFamily="34" charset="0"/>
              </a:rPr>
              <a:t> against associates for exercising his or her rights under this policy is prohibited and will also not be tolerated. This includes retaliation for inquiring about you rights, making an honest report or complaint of a violation, or truthfully assisting in a complaint investigation.</a:t>
            </a:r>
          </a:p>
          <a:p>
            <a:pPr eaLnBrk="1" hangingPunct="1"/>
            <a:endParaRPr lang="en-US" sz="600" dirty="0">
              <a:latin typeface="Arial" pitchFamily="34" charset="0"/>
            </a:endParaRPr>
          </a:p>
          <a:p>
            <a:pPr eaLnBrk="1" hangingPunct="1"/>
            <a:r>
              <a:rPr lang="en-US" dirty="0">
                <a:latin typeface="Arial" pitchFamily="34" charset="0"/>
              </a:rPr>
              <a:t>All complaints of harassment will be investigated in a prompt and confidential manner, and appropriate action will be taken as necessary.  If you are a victim of harassment or have witnessed a harassment situation, it is your responsibility to report it.  You have three options for reporting harassment:</a:t>
            </a:r>
          </a:p>
          <a:p>
            <a:pPr eaLnBrk="1" hangingPunct="1"/>
            <a:endParaRPr lang="en-US" sz="700" dirty="0">
              <a:latin typeface="Arial" pitchFamily="34" charset="0"/>
            </a:endParaRPr>
          </a:p>
          <a:p>
            <a:pPr eaLnBrk="1" hangingPunct="1"/>
            <a:r>
              <a:rPr lang="en-US" u="sng" dirty="0">
                <a:latin typeface="Arial" pitchFamily="34" charset="0"/>
              </a:rPr>
              <a:t>Option 1</a:t>
            </a:r>
            <a:r>
              <a:rPr lang="en-US" dirty="0">
                <a:latin typeface="Arial" pitchFamily="34" charset="0"/>
              </a:rPr>
              <a:t>: Talk with your supervisor or another manager.</a:t>
            </a:r>
            <a:endParaRPr lang="en-US" u="sng" dirty="0">
              <a:latin typeface="Arial" pitchFamily="34" charset="0"/>
            </a:endParaRPr>
          </a:p>
          <a:p>
            <a:pPr eaLnBrk="1" hangingPunct="1"/>
            <a:r>
              <a:rPr lang="en-US" u="sng" dirty="0">
                <a:latin typeface="Arial" pitchFamily="34" charset="0"/>
              </a:rPr>
              <a:t>Option 2</a:t>
            </a:r>
            <a:r>
              <a:rPr lang="en-US" dirty="0">
                <a:latin typeface="Arial" pitchFamily="34" charset="0"/>
              </a:rPr>
              <a:t>: Call the Associate Hotline at the #  you see on the screen. Your call will generate a report, an investigation will be conducted, and the appropriate course of action will be taken.</a:t>
            </a:r>
            <a:endParaRPr lang="en-US" u="sng" dirty="0">
              <a:latin typeface="Arial" pitchFamily="34" charset="0"/>
            </a:endParaRPr>
          </a:p>
          <a:p>
            <a:pPr eaLnBrk="1" hangingPunct="1"/>
            <a:r>
              <a:rPr lang="en-US" u="sng" dirty="0">
                <a:latin typeface="Arial" pitchFamily="34" charset="0"/>
              </a:rPr>
              <a:t>Option 3</a:t>
            </a:r>
            <a:r>
              <a:rPr lang="en-US" dirty="0">
                <a:latin typeface="Arial" pitchFamily="34" charset="0"/>
              </a:rPr>
              <a:t>: Call the corporate office at the # you see here &amp; ask for one of these individuals.</a:t>
            </a:r>
          </a:p>
        </p:txBody>
      </p:sp>
    </p:spTree>
    <p:extLst>
      <p:ext uri="{BB962C8B-B14F-4D97-AF65-F5344CB8AC3E}">
        <p14:creationId xmlns:p14="http://schemas.microsoft.com/office/powerpoint/2010/main" val="112596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28</a:t>
            </a:fld>
            <a:endParaRPr lang="en-US"/>
          </a:p>
        </p:txBody>
      </p:sp>
    </p:spTree>
    <p:extLst>
      <p:ext uri="{BB962C8B-B14F-4D97-AF65-F5344CB8AC3E}">
        <p14:creationId xmlns:p14="http://schemas.microsoft.com/office/powerpoint/2010/main" val="260970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65712F-5481-4235-B065-82D71B00A7B2}"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51203" name="Rectangle 4"/>
          <p:cNvSpPr>
            <a:spLocks noGrp="1" noRot="1" noChangeAspect="1" noChangeArrowheads="1" noTextEdit="1"/>
          </p:cNvSpPr>
          <p:nvPr>
            <p:ph type="sldImg"/>
          </p:nvPr>
        </p:nvSpPr>
        <p:spPr>
          <a:ln/>
        </p:spPr>
      </p:sp>
      <p:sp>
        <p:nvSpPr>
          <p:cNvPr id="51204" name="Rectangle 5"/>
          <p:cNvSpPr>
            <a:spLocks noGrp="1" noChangeArrowheads="1"/>
          </p:cNvSpPr>
          <p:nvPr>
            <p:ph type="body" idx="1"/>
          </p:nvPr>
        </p:nvSpPr>
        <p:spPr>
          <a:noFill/>
          <a:ln/>
        </p:spPr>
        <p:txBody>
          <a:bodyPr/>
          <a:lstStyle/>
          <a:p>
            <a:r>
              <a:rPr lang="en-US" altLang="en-US" sz="1400" dirty="0"/>
              <a:t>SPEAKING POINTS:</a:t>
            </a:r>
          </a:p>
          <a:p>
            <a:r>
              <a:rPr lang="en-US" altLang="en-US" sz="1400" dirty="0"/>
              <a:t>Hot foods must be held at 135°F (57</a:t>
            </a:r>
            <a:r>
              <a:rPr lang="en-US" altLang="en-US" sz="1400" baseline="30000" dirty="0"/>
              <a:t>o</a:t>
            </a:r>
            <a:r>
              <a:rPr lang="en-US" altLang="en-US" sz="1400" dirty="0"/>
              <a:t>C) or above to keep them warm enough to prevent bacteria from growing. Use steam tables, soup warmers, and heated surfaces. Periodically check the temperature of the food with your thermometer. Stir liquid foods and keep covers on.</a:t>
            </a:r>
          </a:p>
          <a:p>
            <a:endParaRPr lang="en-US" altLang="en-US" sz="1400" dirty="0"/>
          </a:p>
          <a:p>
            <a:r>
              <a:rPr lang="en-US" altLang="en-US" sz="1400" dirty="0"/>
              <a:t>Properly cooked roasts may be held at a temperature of 130°F (54</a:t>
            </a:r>
            <a:r>
              <a:rPr lang="en-US" altLang="en-US" sz="1400" baseline="30000" dirty="0"/>
              <a:t>o</a:t>
            </a:r>
            <a:r>
              <a:rPr lang="en-US" altLang="en-US" sz="1400" dirty="0"/>
              <a:t>C) or above.</a:t>
            </a:r>
          </a:p>
          <a:p>
            <a:endParaRPr lang="en-US" altLang="en-US" sz="1400" dirty="0"/>
          </a:p>
          <a:p>
            <a:r>
              <a:rPr lang="en-US" altLang="en-US" sz="1400" dirty="0"/>
              <a:t>Cold foods must be held at a temperature of 41°F (5</a:t>
            </a:r>
            <a:r>
              <a:rPr lang="en-US" altLang="en-US" sz="1400" baseline="30000" dirty="0"/>
              <a:t>o</a:t>
            </a:r>
            <a:r>
              <a:rPr lang="en-US" altLang="en-US" sz="1400" dirty="0"/>
              <a:t>C)or below. If ice is used in salad bars or food displays, be sure the ice comes up to the level of the food in the container. The food must be colder than 41°F (5</a:t>
            </a:r>
            <a:r>
              <a:rPr lang="en-US" altLang="en-US" sz="1400" baseline="30000" dirty="0"/>
              <a:t>o</a:t>
            </a:r>
            <a:r>
              <a:rPr lang="en-US" altLang="en-US" sz="1400" dirty="0"/>
              <a:t>C) when you put it on the ice.</a:t>
            </a:r>
          </a:p>
        </p:txBody>
      </p:sp>
    </p:spTree>
    <p:extLst>
      <p:ext uri="{BB962C8B-B14F-4D97-AF65-F5344CB8AC3E}">
        <p14:creationId xmlns:p14="http://schemas.microsoft.com/office/powerpoint/2010/main" val="343495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68B512-BAB9-4E5F-8E94-9F16E6CECF8D}"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48131" name="Rectangle 4"/>
          <p:cNvSpPr>
            <a:spLocks noGrp="1" noRot="1" noChangeAspect="1" noChangeArrowheads="1" noTextEdit="1"/>
          </p:cNvSpPr>
          <p:nvPr>
            <p:ph type="sldImg"/>
          </p:nvPr>
        </p:nvSpPr>
        <p:spPr>
          <a:ln/>
        </p:spPr>
      </p:sp>
      <p:sp>
        <p:nvSpPr>
          <p:cNvPr id="48132" name="Rectangle 5"/>
          <p:cNvSpPr>
            <a:spLocks noGrp="1" noChangeArrowheads="1"/>
          </p:cNvSpPr>
          <p:nvPr>
            <p:ph type="body" idx="1"/>
          </p:nvPr>
        </p:nvSpPr>
        <p:spPr>
          <a:xfrm>
            <a:off x="762001" y="4114800"/>
            <a:ext cx="5334000" cy="4114800"/>
          </a:xfrm>
          <a:noFill/>
          <a:ln/>
        </p:spPr>
        <p:txBody>
          <a:bodyPr/>
          <a:lstStyle/>
          <a:p>
            <a:r>
              <a:rPr lang="en-US" altLang="en-US" sz="1000" dirty="0"/>
              <a:t>SPEAKING POINTS:</a:t>
            </a:r>
          </a:p>
          <a:p>
            <a:r>
              <a:rPr lang="en-US" altLang="en-US" sz="1000" dirty="0"/>
              <a:t>Potentially hazardous cooked food must be cooled quickly – within 2 hours from 135°F (57</a:t>
            </a:r>
            <a:r>
              <a:rPr lang="en-US" altLang="en-US" sz="1000" baseline="30000" dirty="0"/>
              <a:t>o</a:t>
            </a:r>
            <a:r>
              <a:rPr lang="en-US" altLang="en-US" sz="1000" dirty="0"/>
              <a:t>C)  to 70°F (21</a:t>
            </a:r>
            <a:r>
              <a:rPr lang="en-US" altLang="en-US" sz="1000" baseline="30000" dirty="0"/>
              <a:t>o</a:t>
            </a:r>
            <a:r>
              <a:rPr lang="en-US" altLang="en-US" sz="1000" dirty="0"/>
              <a:t>C) and within 4 hours from 70°F  (21</a:t>
            </a:r>
            <a:r>
              <a:rPr lang="en-US" altLang="en-US" sz="1000" baseline="30000" dirty="0"/>
              <a:t>o</a:t>
            </a:r>
            <a:r>
              <a:rPr lang="en-US" altLang="en-US" sz="1000" dirty="0"/>
              <a:t>C) to 41°F  (5</a:t>
            </a:r>
            <a:r>
              <a:rPr lang="en-US" altLang="en-US" sz="1000" baseline="30000" dirty="0"/>
              <a:t>o</a:t>
            </a:r>
            <a:r>
              <a:rPr lang="en-US" altLang="en-US" sz="1000" dirty="0"/>
              <a:t>C).</a:t>
            </a:r>
          </a:p>
          <a:p>
            <a:endParaRPr lang="en-US" altLang="en-US" sz="1000" dirty="0"/>
          </a:p>
          <a:p>
            <a:r>
              <a:rPr lang="en-US" altLang="en-US" sz="1000" dirty="0"/>
              <a:t>Cooling must be accomplished with the time and temperature criteria specified by using one or more of these methods based on the type of food being cooled.</a:t>
            </a:r>
          </a:p>
          <a:p>
            <a:endParaRPr lang="en-US" altLang="en-US" sz="1000" dirty="0"/>
          </a:p>
          <a:p>
            <a:r>
              <a:rPr lang="en-US" altLang="en-US" sz="1000" dirty="0"/>
              <a:t>Place the food in shallow metal pans with the food no more than 2 inches deep. Thin soups or stocks may be cooled in pans 4 inches deep.</a:t>
            </a:r>
          </a:p>
          <a:p>
            <a:endParaRPr lang="en-US" altLang="en-US" sz="1000" dirty="0"/>
          </a:p>
          <a:p>
            <a:r>
              <a:rPr lang="en-US" altLang="en-US" sz="1000" dirty="0"/>
              <a:t>Separate the food into smaller or thinner portions. For example, cut large roasts and turkeys into pieces no larger than 4 pounds.</a:t>
            </a:r>
          </a:p>
          <a:p>
            <a:endParaRPr lang="en-US" altLang="en-US" sz="1000" dirty="0"/>
          </a:p>
          <a:p>
            <a:r>
              <a:rPr lang="en-US" altLang="en-US" sz="1000" dirty="0"/>
              <a:t>Use rapid cooling equipment or use ice as an ingredient.</a:t>
            </a:r>
          </a:p>
          <a:p>
            <a:endParaRPr lang="en-US" altLang="en-US" sz="1000" dirty="0"/>
          </a:p>
          <a:p>
            <a:r>
              <a:rPr lang="en-US" altLang="en-US" sz="1000" dirty="0"/>
              <a:t>Stir the food in a container placed in an ice water bath. To do this, close the drain in a large sink. Place the metal pot or pan of hot food in the sink. Fill the sink with ice up to the level of the food in the pot and add cold water to the ice. Stir the soup or sauce until it cools all the way to the center.</a:t>
            </a:r>
          </a:p>
          <a:p>
            <a:endParaRPr lang="en-US" altLang="en-US" sz="1000" dirty="0"/>
          </a:p>
          <a:p>
            <a:r>
              <a:rPr lang="en-US" altLang="en-US" sz="1000" dirty="0"/>
              <a:t>Use containers that facilitate heat transfer, such as thin metal containers.</a:t>
            </a:r>
          </a:p>
          <a:p>
            <a:endParaRPr lang="en-US" altLang="en-US" sz="1000" dirty="0"/>
          </a:p>
          <a:p>
            <a:r>
              <a:rPr lang="en-US" altLang="en-US" sz="1000" dirty="0"/>
              <a:t>When placing food to be cooled in cooling or refrigerated equipment, arrange the food containers in such a way to provide maximum heat transfer through the container walls. Loosely cover to protect from overhead contamination during the cooling period to facilitate heat transfer from the food.</a:t>
            </a:r>
          </a:p>
        </p:txBody>
      </p:sp>
    </p:spTree>
    <p:extLst>
      <p:ext uri="{BB962C8B-B14F-4D97-AF65-F5344CB8AC3E}">
        <p14:creationId xmlns:p14="http://schemas.microsoft.com/office/powerpoint/2010/main" val="1625646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8E5CFBC-F697-4ED4-BA6A-CCD5B5B808AD}"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49155" name="Rectangle 4"/>
          <p:cNvSpPr>
            <a:spLocks noGrp="1" noRot="1" noChangeAspect="1" noChangeArrowheads="1" noTextEdit="1"/>
          </p:cNvSpPr>
          <p:nvPr>
            <p:ph type="sldImg"/>
          </p:nvPr>
        </p:nvSpPr>
        <p:spPr>
          <a:ln/>
        </p:spPr>
      </p:sp>
      <p:sp>
        <p:nvSpPr>
          <p:cNvPr id="49156" name="Rectangle 5"/>
          <p:cNvSpPr>
            <a:spLocks noGrp="1" noChangeArrowheads="1"/>
          </p:cNvSpPr>
          <p:nvPr>
            <p:ph type="body" idx="1"/>
          </p:nvPr>
        </p:nvSpPr>
        <p:spPr>
          <a:xfrm>
            <a:off x="609600" y="4114800"/>
            <a:ext cx="5486400" cy="4114800"/>
          </a:xfrm>
          <a:noFill/>
          <a:ln/>
        </p:spPr>
        <p:txBody>
          <a:bodyPr>
            <a:normAutofit lnSpcReduction="10000"/>
          </a:bodyPr>
          <a:lstStyle/>
          <a:p>
            <a:r>
              <a:rPr lang="en-US" altLang="en-US" sz="1300" dirty="0"/>
              <a:t>SPEAKING POINTS:</a:t>
            </a:r>
          </a:p>
          <a:p>
            <a:r>
              <a:rPr lang="en-US" altLang="en-US" sz="1300" dirty="0"/>
              <a:t>Stored frozen foods must be kept frozen. </a:t>
            </a:r>
          </a:p>
          <a:p>
            <a:endParaRPr lang="en-US" altLang="en-US" sz="1300" dirty="0"/>
          </a:p>
          <a:p>
            <a:r>
              <a:rPr lang="en-US" altLang="en-US" sz="1300" dirty="0"/>
              <a:t>Potentially hazardous food should be thawed under refrigeration that maintains the food at a temperature of 41°F (5°C) or less. Although this may take a few hours or days, it is the best method. Be sure to place the food in a container that will catch the juices as it thaws.</a:t>
            </a:r>
          </a:p>
          <a:p>
            <a:endParaRPr lang="en-US" altLang="en-US" sz="1300" dirty="0"/>
          </a:p>
          <a:p>
            <a:r>
              <a:rPr lang="en-US" altLang="en-US" sz="1300" dirty="0"/>
              <a:t>Potentially hazardous food can also be thawed when completely submerged under running water as long as the water temperature is 70°F (21°C) or below, the water has sufficient velocity to float off loose particles in an overflow, thawed portions of ready-to-eat food do not rise above 41°F (5°C), and raw </a:t>
            </a:r>
            <a:br>
              <a:rPr lang="en-US" altLang="en-US" sz="1300" dirty="0"/>
            </a:br>
            <a:r>
              <a:rPr lang="en-US" altLang="en-US" sz="1300" dirty="0"/>
              <a:t>meat does not go above 41°F (5°C) for more than 4 hours before being cooked.</a:t>
            </a:r>
          </a:p>
          <a:p>
            <a:endParaRPr lang="en-US" altLang="en-US" sz="1300" dirty="0"/>
          </a:p>
          <a:p>
            <a:r>
              <a:rPr lang="en-US" altLang="en-US" sz="1300" dirty="0"/>
              <a:t>Food that is frozen can also be thawed in a microwave oven as long as it is immediately transferred to conventional cooking equipment with no interruption in the process.</a:t>
            </a:r>
          </a:p>
          <a:p>
            <a:endParaRPr lang="en-US" altLang="en-US" sz="1300" dirty="0"/>
          </a:p>
          <a:p>
            <a:r>
              <a:rPr lang="en-US" altLang="en-US" sz="1300" dirty="0"/>
              <a:t>Never thaw food at room temperature. After a short while, the outside part of the food is in the “danger zone” and bacteria grow while the inside of the food is still thawing.</a:t>
            </a:r>
          </a:p>
        </p:txBody>
      </p:sp>
    </p:spTree>
    <p:extLst>
      <p:ext uri="{BB962C8B-B14F-4D97-AF65-F5344CB8AC3E}">
        <p14:creationId xmlns:p14="http://schemas.microsoft.com/office/powerpoint/2010/main" val="407990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begin by giving you an overview of Delaware North.  Where</a:t>
            </a:r>
            <a:r>
              <a:rPr lang="en-US" baseline="0" dirty="0"/>
              <a:t> we started and who we are now….. And introduce you to some of our leaders, our vision and values,</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a:t>
            </a:fld>
            <a:endParaRPr lang="en-US"/>
          </a:p>
        </p:txBody>
      </p:sp>
    </p:spTree>
    <p:extLst>
      <p:ext uri="{BB962C8B-B14F-4D97-AF65-F5344CB8AC3E}">
        <p14:creationId xmlns:p14="http://schemas.microsoft.com/office/powerpoint/2010/main" val="1573036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88550D-F74A-4257-918E-F308B23ED38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53251" name="Rectangle 4"/>
          <p:cNvSpPr>
            <a:spLocks noGrp="1" noRot="1" noChangeAspect="1" noChangeArrowheads="1" noTextEdit="1"/>
          </p:cNvSpPr>
          <p:nvPr>
            <p:ph type="sldImg"/>
          </p:nvPr>
        </p:nvSpPr>
        <p:spPr>
          <a:ln/>
        </p:spPr>
      </p:sp>
      <p:sp>
        <p:nvSpPr>
          <p:cNvPr id="53252" name="Rectangle 5"/>
          <p:cNvSpPr>
            <a:spLocks noGrp="1" noChangeArrowheads="1"/>
          </p:cNvSpPr>
          <p:nvPr>
            <p:ph type="body" idx="1"/>
          </p:nvPr>
        </p:nvSpPr>
        <p:spPr>
          <a:noFill/>
          <a:ln/>
        </p:spPr>
        <p:txBody>
          <a:bodyPr/>
          <a:lstStyle/>
          <a:p>
            <a:r>
              <a:rPr lang="en-US" altLang="en-US" sz="1400" dirty="0"/>
              <a:t>SPEAKING POINTS:</a:t>
            </a:r>
          </a:p>
          <a:p>
            <a:r>
              <a:rPr lang="en-US" altLang="en-US" sz="1400" dirty="0"/>
              <a:t>The only safe way to wash dishes by hand requires a five step process:</a:t>
            </a:r>
          </a:p>
          <a:p>
            <a:endParaRPr lang="en-US" altLang="en-US" sz="1400" dirty="0"/>
          </a:p>
          <a:p>
            <a:pPr marL="396828" lvl="1" indent="-228573">
              <a:buFont typeface="Calibri" pitchFamily="34" charset="0"/>
              <a:buAutoNum type="arabicPeriod"/>
            </a:pPr>
            <a:r>
              <a:rPr lang="en-US" altLang="en-US" sz="1400" dirty="0"/>
              <a:t>Scrape and discard leftover food and grease from dishes, pots, pans, and equipment.</a:t>
            </a:r>
          </a:p>
          <a:p>
            <a:pPr marL="396828" lvl="1" indent="-228573">
              <a:buFont typeface="Calibri" pitchFamily="34" charset="0"/>
              <a:buAutoNum type="arabicPeriod"/>
            </a:pPr>
            <a:r>
              <a:rPr lang="en-US" altLang="en-US" sz="1400" dirty="0"/>
              <a:t>In the first sink, wash the dishes, equipment, and utensils in a wash solution that is maintained at a temperature of 110°F (43</a:t>
            </a:r>
            <a:r>
              <a:rPr lang="en-US" altLang="en-US" sz="1400" baseline="30000" dirty="0"/>
              <a:t>o</a:t>
            </a:r>
            <a:r>
              <a:rPr lang="en-US" altLang="en-US" sz="1400" dirty="0"/>
              <a:t>C) or above or the temperature specified on the cleaning agent manufacturer’s label instructions.</a:t>
            </a:r>
          </a:p>
          <a:p>
            <a:pPr marL="396828" lvl="1" indent="-228573">
              <a:buFont typeface="Calibri" pitchFamily="34" charset="0"/>
              <a:buAutoNum type="arabicPeriod"/>
            </a:pPr>
            <a:r>
              <a:rPr lang="en-US" altLang="en-US" sz="1400" dirty="0"/>
              <a:t>In the second sink, rinse the dishes with clean hot water.</a:t>
            </a:r>
          </a:p>
          <a:p>
            <a:pPr marL="396828" lvl="1" indent="-228573">
              <a:buFont typeface="Calibri" pitchFamily="34" charset="0"/>
              <a:buAutoNum type="arabicPeriod"/>
            </a:pPr>
            <a:r>
              <a:rPr lang="en-US" altLang="en-US" sz="1400" dirty="0"/>
              <a:t>In the third sink, sanitize to destroy bacteria. If immersion in hot water is used for sanitizing in manual washing, the temperature of the water must be maintained at 171°F (77</a:t>
            </a:r>
            <a:r>
              <a:rPr lang="en-US" altLang="en-US" sz="1400" baseline="30000" dirty="0"/>
              <a:t>o</a:t>
            </a:r>
            <a:r>
              <a:rPr lang="en-US" altLang="en-US" sz="1400" dirty="0"/>
              <a:t>C) or above. Chlorine bleach or other chemicals approved by the Public Health Department can also be used as sanitizers.</a:t>
            </a:r>
          </a:p>
          <a:p>
            <a:pPr marL="396828" lvl="1" indent="-228573">
              <a:buFont typeface="Calibri" pitchFamily="34" charset="0"/>
              <a:buAutoNum type="arabicPeriod"/>
            </a:pPr>
            <a:r>
              <a:rPr lang="en-US" altLang="en-US" sz="1400" dirty="0"/>
              <a:t>Air dry the dishes, utensils, and equipment.</a:t>
            </a:r>
          </a:p>
        </p:txBody>
      </p:sp>
    </p:spTree>
    <p:extLst>
      <p:ext uri="{BB962C8B-B14F-4D97-AF65-F5344CB8AC3E}">
        <p14:creationId xmlns:p14="http://schemas.microsoft.com/office/powerpoint/2010/main" val="2106448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20086E5-2931-4D13-87CC-AE3566CC03D2}"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36867" name="Rectangle 4"/>
          <p:cNvSpPr>
            <a:spLocks noGrp="1" noRot="1" noChangeAspect="1" noChangeArrowheads="1" noTextEdit="1"/>
          </p:cNvSpPr>
          <p:nvPr>
            <p:ph type="sldImg"/>
          </p:nvPr>
        </p:nvSpPr>
        <p:spPr>
          <a:ln/>
        </p:spPr>
      </p:sp>
      <p:sp>
        <p:nvSpPr>
          <p:cNvPr id="36868" name="Rectangle 5"/>
          <p:cNvSpPr>
            <a:spLocks noGrp="1" noChangeArrowheads="1"/>
          </p:cNvSpPr>
          <p:nvPr>
            <p:ph type="body" idx="1"/>
          </p:nvPr>
        </p:nvSpPr>
        <p:spPr>
          <a:noFill/>
          <a:ln/>
        </p:spPr>
        <p:txBody>
          <a:bodyPr/>
          <a:lstStyle/>
          <a:p>
            <a:r>
              <a:rPr lang="en-US" altLang="en-US" sz="1400" dirty="0"/>
              <a:t>SPEAKING POINTS:</a:t>
            </a:r>
          </a:p>
          <a:p>
            <a:r>
              <a:rPr lang="en-US" altLang="en-US" sz="1400" dirty="0"/>
              <a:t>Food handling associates play a vital role in preventing food contamination.</a:t>
            </a:r>
          </a:p>
          <a:p>
            <a:endParaRPr lang="en-US" altLang="en-US" sz="1400" dirty="0"/>
          </a:p>
          <a:p>
            <a:pPr lvl="1"/>
            <a:r>
              <a:rPr lang="en-US" altLang="en-US" sz="1400" dirty="0"/>
              <a:t>Wash your hands and arms often to prevent contamination of food.</a:t>
            </a:r>
          </a:p>
          <a:p>
            <a:pPr lvl="1"/>
            <a:r>
              <a:rPr lang="en-US" altLang="en-US" sz="1400" dirty="0"/>
              <a:t>Do not touch exposed, ready-to-eat food with your bare hands. Instead, use suitable materials and utensils, such as deli tissue, spatula, tongs, single-use gloves, or dispensing equipment. The only exception is when washing fruits and vegetables.</a:t>
            </a:r>
          </a:p>
          <a:p>
            <a:pPr lvl="1"/>
            <a:r>
              <a:rPr lang="en-US" altLang="en-US" sz="1400" dirty="0"/>
              <a:t>When handling exposed food that is not in a ready-to-eat form, food associates must take steps to minimize bare hand and arm contact. </a:t>
            </a:r>
          </a:p>
          <a:p>
            <a:pPr lvl="1"/>
            <a:r>
              <a:rPr lang="en-US" altLang="en-US" sz="1400" dirty="0"/>
              <a:t>When tasting food that is to be sold or served, food associates may only use a utensil once for each taste test.</a:t>
            </a:r>
          </a:p>
        </p:txBody>
      </p:sp>
    </p:spTree>
    <p:extLst>
      <p:ext uri="{BB962C8B-B14F-4D97-AF65-F5344CB8AC3E}">
        <p14:creationId xmlns:p14="http://schemas.microsoft.com/office/powerpoint/2010/main" val="3096215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605B91-42E4-4040-9C0E-DF6DFFC88FC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45059" name="Rectangle 4"/>
          <p:cNvSpPr>
            <a:spLocks noGrp="1" noRot="1" noChangeAspect="1" noChangeArrowheads="1" noTextEdit="1"/>
          </p:cNvSpPr>
          <p:nvPr>
            <p:ph type="sldImg"/>
          </p:nvPr>
        </p:nvSpPr>
        <p:spPr>
          <a:ln/>
        </p:spPr>
      </p:sp>
      <p:sp>
        <p:nvSpPr>
          <p:cNvPr id="45060" name="Rectangle 5"/>
          <p:cNvSpPr>
            <a:spLocks noGrp="1" noChangeArrowheads="1"/>
          </p:cNvSpPr>
          <p:nvPr>
            <p:ph type="body" idx="1"/>
          </p:nvPr>
        </p:nvSpPr>
        <p:spPr>
          <a:noFill/>
          <a:ln/>
        </p:spPr>
        <p:txBody>
          <a:bodyPr/>
          <a:lstStyle/>
          <a:p>
            <a:r>
              <a:rPr lang="en-US" altLang="en-US" sz="1400" dirty="0"/>
              <a:t>SPEAKING POINTS:</a:t>
            </a:r>
          </a:p>
          <a:p>
            <a:r>
              <a:rPr lang="en-US" altLang="en-US" sz="1400" dirty="0"/>
              <a:t>Food must be protected from contamination during storage.</a:t>
            </a:r>
          </a:p>
          <a:p>
            <a:endParaRPr lang="en-US" altLang="en-US" sz="1400" dirty="0"/>
          </a:p>
          <a:p>
            <a:pPr lvl="1"/>
            <a:r>
              <a:rPr lang="en-US" altLang="en-US" sz="1400" dirty="0"/>
              <a:t>Store food in a clean, dry location.</a:t>
            </a:r>
          </a:p>
          <a:p>
            <a:pPr lvl="1"/>
            <a:r>
              <a:rPr lang="en-US" altLang="en-US" sz="1400" dirty="0"/>
              <a:t>Store food where it is not exposed to splash, dust, or other contamination.</a:t>
            </a:r>
          </a:p>
          <a:p>
            <a:pPr lvl="1"/>
            <a:r>
              <a:rPr lang="en-US" altLang="en-US" sz="1400" dirty="0"/>
              <a:t>Store food at least 6 inches above the floor and away from walls.</a:t>
            </a:r>
          </a:p>
          <a:p>
            <a:pPr lvl="1"/>
            <a:r>
              <a:rPr lang="en-US" altLang="en-US" sz="1400" dirty="0"/>
              <a:t>Keep food stored away from chemicals and cleaning agents.</a:t>
            </a:r>
          </a:p>
          <a:p>
            <a:pPr lvl="1"/>
            <a:r>
              <a:rPr lang="en-US" altLang="en-US" sz="1400" dirty="0"/>
              <a:t>Rotate the food stock. Use older food first (FIFO – first in , first out).</a:t>
            </a:r>
          </a:p>
        </p:txBody>
      </p:sp>
    </p:spTree>
    <p:extLst>
      <p:ext uri="{BB962C8B-B14F-4D97-AF65-F5344CB8AC3E}">
        <p14:creationId xmlns:p14="http://schemas.microsoft.com/office/powerpoint/2010/main" val="958577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605B91-42E4-4040-9C0E-DF6DFFC88FC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45059" name="Rectangle 4"/>
          <p:cNvSpPr>
            <a:spLocks noGrp="1" noRot="1" noChangeAspect="1" noChangeArrowheads="1" noTextEdit="1"/>
          </p:cNvSpPr>
          <p:nvPr>
            <p:ph type="sldImg"/>
          </p:nvPr>
        </p:nvSpPr>
        <p:spPr>
          <a:ln/>
        </p:spPr>
      </p:sp>
      <p:sp>
        <p:nvSpPr>
          <p:cNvPr id="45060" name="Rectangle 5"/>
          <p:cNvSpPr>
            <a:spLocks noGrp="1" noChangeArrowheads="1"/>
          </p:cNvSpPr>
          <p:nvPr>
            <p:ph type="body" idx="1"/>
          </p:nvPr>
        </p:nvSpPr>
        <p:spPr>
          <a:noFill/>
          <a:ln/>
        </p:spPr>
        <p:txBody>
          <a:bodyPr/>
          <a:lstStyle/>
          <a:p>
            <a:r>
              <a:rPr lang="en-US" altLang="en-US" sz="1400" dirty="0"/>
              <a:t>SPEAKING POINTS:</a:t>
            </a:r>
          </a:p>
          <a:p>
            <a:r>
              <a:rPr lang="en-US" altLang="en-US" sz="1400" dirty="0"/>
              <a:t>Food must be protected from contamination during storage.</a:t>
            </a:r>
          </a:p>
          <a:p>
            <a:endParaRPr lang="en-US" altLang="en-US" sz="1400" dirty="0"/>
          </a:p>
          <a:p>
            <a:pPr lvl="1"/>
            <a:r>
              <a:rPr lang="en-US" altLang="en-US" sz="1400" dirty="0"/>
              <a:t>Store food in a clean, dry location.</a:t>
            </a:r>
          </a:p>
          <a:p>
            <a:pPr lvl="1"/>
            <a:r>
              <a:rPr lang="en-US" altLang="en-US" sz="1400" dirty="0"/>
              <a:t>Store food where it is not exposed to splash, dust, or other contamination.</a:t>
            </a:r>
          </a:p>
          <a:p>
            <a:pPr lvl="1"/>
            <a:r>
              <a:rPr lang="en-US" altLang="en-US" sz="1400" dirty="0"/>
              <a:t>Store food at least 6 inches above the floor and away from walls.</a:t>
            </a:r>
          </a:p>
          <a:p>
            <a:pPr lvl="1"/>
            <a:r>
              <a:rPr lang="en-US" altLang="en-US" sz="1400" dirty="0"/>
              <a:t>Keep food stored away from chemicals and cleaning agents.</a:t>
            </a:r>
          </a:p>
          <a:p>
            <a:pPr lvl="1"/>
            <a:r>
              <a:rPr lang="en-US" altLang="en-US" sz="1400" dirty="0"/>
              <a:t>Rotate the food stock. Use older food first (FIFO – first in , first out).</a:t>
            </a:r>
          </a:p>
        </p:txBody>
      </p:sp>
    </p:spTree>
    <p:extLst>
      <p:ext uri="{BB962C8B-B14F-4D97-AF65-F5344CB8AC3E}">
        <p14:creationId xmlns:p14="http://schemas.microsoft.com/office/powerpoint/2010/main" val="573569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10325F-C94E-458B-A36E-FFAFAD561018}"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56323" name="Rectangle 4"/>
          <p:cNvSpPr>
            <a:spLocks noGrp="1" noRot="1" noChangeAspect="1" noChangeArrowheads="1" noTextEdit="1"/>
          </p:cNvSpPr>
          <p:nvPr>
            <p:ph type="sldImg"/>
          </p:nvPr>
        </p:nvSpPr>
        <p:spPr>
          <a:ln/>
        </p:spPr>
      </p:sp>
      <p:sp>
        <p:nvSpPr>
          <p:cNvPr id="56324" name="Rectangle 5"/>
          <p:cNvSpPr>
            <a:spLocks noGrp="1" noChangeArrowheads="1"/>
          </p:cNvSpPr>
          <p:nvPr>
            <p:ph type="body" idx="1"/>
          </p:nvPr>
        </p:nvSpPr>
        <p:spPr>
          <a:xfrm>
            <a:off x="762000" y="4161973"/>
            <a:ext cx="5410200" cy="4114800"/>
          </a:xfrm>
          <a:noFill/>
          <a:ln/>
        </p:spPr>
        <p:txBody>
          <a:bodyPr>
            <a:normAutofit lnSpcReduction="10000"/>
          </a:bodyPr>
          <a:lstStyle/>
          <a:p>
            <a:pPr eaLnBrk="1" hangingPunct="1">
              <a:spcBef>
                <a:spcPct val="0"/>
              </a:spcBef>
            </a:pPr>
            <a:r>
              <a:rPr lang="en-US" sz="1400" dirty="0"/>
              <a:t>SPEAKING POINTS: </a:t>
            </a:r>
          </a:p>
          <a:p>
            <a:pPr eaLnBrk="1" hangingPunct="1">
              <a:spcBef>
                <a:spcPct val="0"/>
              </a:spcBef>
            </a:pPr>
            <a:r>
              <a:rPr lang="en-US" sz="1400" dirty="0"/>
              <a:t>These are the main points you should take away from this training session (read slide)… </a:t>
            </a:r>
          </a:p>
          <a:p>
            <a:pPr lvl="1"/>
            <a:r>
              <a:rPr lang="en-US" altLang="en-US" sz="1400" dirty="0"/>
              <a:t>Wash your hands thoroughly and often.</a:t>
            </a:r>
          </a:p>
          <a:p>
            <a:pPr lvl="1"/>
            <a:r>
              <a:rPr lang="en-US" altLang="en-US" sz="1400" dirty="0"/>
              <a:t>Do not come to work when you are sick.</a:t>
            </a:r>
          </a:p>
          <a:p>
            <a:pPr lvl="1"/>
            <a:r>
              <a:rPr lang="en-US" altLang="en-US" sz="1400" dirty="0"/>
              <a:t>Keep food out of the temperature “danger zone.” Food should either be kept cold or hot.</a:t>
            </a:r>
          </a:p>
          <a:p>
            <a:pPr lvl="1"/>
            <a:r>
              <a:rPr lang="en-US" altLang="en-US" sz="1400" dirty="0"/>
              <a:t>Take steps to prevent the contamination of food, utensils, equipment, etc.</a:t>
            </a:r>
          </a:p>
          <a:p>
            <a:pPr lvl="1"/>
            <a:r>
              <a:rPr lang="en-US" altLang="en-US" sz="1400" dirty="0"/>
              <a:t>Store food properly.</a:t>
            </a:r>
          </a:p>
          <a:p>
            <a:pPr lvl="1"/>
            <a:r>
              <a:rPr lang="en-US" altLang="en-US" sz="1400" dirty="0"/>
              <a:t>Use your thermometer often to check food temperatures.</a:t>
            </a:r>
          </a:p>
          <a:p>
            <a:pPr eaLnBrk="1" hangingPunct="1">
              <a:spcBef>
                <a:spcPct val="0"/>
              </a:spcBef>
            </a:pPr>
            <a:endParaRPr lang="en-US" altLang="en-US" sz="1400" dirty="0"/>
          </a:p>
          <a:p>
            <a:pPr eaLnBrk="1" hangingPunct="1">
              <a:spcBef>
                <a:spcPct val="0"/>
              </a:spcBef>
            </a:pPr>
            <a:r>
              <a:rPr lang="en-US" altLang="en-US" sz="1400" dirty="0"/>
              <a:t>Do you have any questions regarding how to properly receive food, store food, cook food, thaw food, reheat food, and clean dishes, utensils, and equipment in order to prevent food contamination?</a:t>
            </a:r>
          </a:p>
          <a:p>
            <a:pPr eaLnBrk="1" hangingPunct="1">
              <a:spcBef>
                <a:spcPct val="0"/>
              </a:spcBef>
            </a:pPr>
            <a:endParaRPr lang="en-US" sz="1400" dirty="0"/>
          </a:p>
          <a:p>
            <a:r>
              <a:rPr lang="en-US" sz="1400" dirty="0"/>
              <a:t>OK, now it’s time for a brief quiz.</a:t>
            </a:r>
          </a:p>
          <a:p>
            <a:pPr eaLnBrk="1" hangingPunct="1">
              <a:spcBef>
                <a:spcPct val="0"/>
              </a:spcBef>
            </a:pPr>
            <a:endParaRPr lang="en-US" sz="1400" dirty="0"/>
          </a:p>
          <a:p>
            <a:r>
              <a:rPr lang="en-US" sz="1400" dirty="0"/>
              <a:t>INSTRUCTOR ACTION:  Give trainees the quiz and debrief.</a:t>
            </a:r>
          </a:p>
          <a:p>
            <a:pPr lvl="1"/>
            <a:endParaRPr lang="en-US" sz="1400" dirty="0"/>
          </a:p>
        </p:txBody>
      </p:sp>
    </p:spTree>
    <p:extLst>
      <p:ext uri="{BB962C8B-B14F-4D97-AF65-F5344CB8AC3E}">
        <p14:creationId xmlns:p14="http://schemas.microsoft.com/office/powerpoint/2010/main" val="938540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323" y="4538630"/>
            <a:ext cx="5714587" cy="3713425"/>
          </a:xfrm>
        </p:spPr>
        <p:txBody>
          <a:bodyPr/>
          <a:lstStyle/>
          <a:p>
            <a:r>
              <a:rPr lang="en-US" dirty="0"/>
              <a:t>4 Key Elements are 4 behaviors of measurement.  Simply put during a guest encounter each associate is expected to demonstrate these 4 Key Behaviors each and every time.  </a:t>
            </a:r>
          </a:p>
          <a:p>
            <a:endParaRPr lang="en-US" dirty="0"/>
          </a:p>
          <a:p>
            <a:r>
              <a:rPr lang="en-US" dirty="0"/>
              <a:t>Be ready to serve  means we are in proper uniform, we meet our professional appearance standards, we are attentive and ready to take care of our guest needs, we are gracious and friendly, have good product knowledge, work as a team and are professional at all times..  </a:t>
            </a:r>
          </a:p>
          <a:p>
            <a:endParaRPr lang="en-US" dirty="0"/>
          </a:p>
          <a:p>
            <a:r>
              <a:rPr lang="en-US" dirty="0"/>
              <a:t>Creating a welcoming environment is: Acknowledging guest in 10’ and greeting them in 5’ with a Welcome and offer of service.  Such as  “Welcome to Comerica Park, how may I help you”</a:t>
            </a:r>
          </a:p>
          <a:p>
            <a:endParaRPr lang="en-US" dirty="0"/>
          </a:p>
          <a:p>
            <a:r>
              <a:rPr lang="en-US" dirty="0"/>
              <a:t>Personalize the experience is using a guest name when known How can we get guest names?</a:t>
            </a:r>
          </a:p>
          <a:p>
            <a:endParaRPr lang="en-US" dirty="0"/>
          </a:p>
          <a:p>
            <a:r>
              <a:rPr lang="en-US" dirty="0"/>
              <a:t>Finally Demonstrate Gratitude: Provide a thank you and warm farewell&gt;  “Thank you, enjoy your day/enjoy the game”</a:t>
            </a:r>
          </a:p>
          <a:p>
            <a:endParaRPr lang="en-US" dirty="0"/>
          </a:p>
          <a:p>
            <a:r>
              <a:rPr lang="en-US" dirty="0"/>
              <a:t>Within the next 30 days you will be expected to complete an on-line workshop  for 4 Key Elements of Service Delivery.  But in the meantime you will receive a pocket card today you can you to educate yourself on our expectations in regards to customer service.  </a:t>
            </a:r>
          </a:p>
        </p:txBody>
      </p:sp>
      <p:sp>
        <p:nvSpPr>
          <p:cNvPr id="4" name="Slide Number Placeholder 3"/>
          <p:cNvSpPr>
            <a:spLocks noGrp="1"/>
          </p:cNvSpPr>
          <p:nvPr>
            <p:ph type="sldNum" sz="quarter" idx="10"/>
          </p:nvPr>
        </p:nvSpPr>
        <p:spPr/>
        <p:txBody>
          <a:bodyPr/>
          <a:lstStyle/>
          <a:p>
            <a:fld id="{FE9BC4E5-2BC1-4F43-85DD-A1B8F74CB7EB}" type="slidenum">
              <a:rPr lang="en-US" smtClean="0"/>
              <a:pPr/>
              <a:t>52</a:t>
            </a:fld>
            <a:endParaRPr lang="en-US" dirty="0"/>
          </a:p>
        </p:txBody>
      </p:sp>
    </p:spTree>
    <p:extLst>
      <p:ext uri="{BB962C8B-B14F-4D97-AF65-F5344CB8AC3E}">
        <p14:creationId xmlns:p14="http://schemas.microsoft.com/office/powerpoint/2010/main" val="192998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enter hyperlink to the PCI compliance training for seasonal associates </a:t>
            </a:r>
          </a:p>
        </p:txBody>
      </p:sp>
      <p:sp>
        <p:nvSpPr>
          <p:cNvPr id="4" name="Slide Number Placeholder 3"/>
          <p:cNvSpPr>
            <a:spLocks noGrp="1"/>
          </p:cNvSpPr>
          <p:nvPr>
            <p:ph type="sldNum" sz="quarter" idx="10"/>
          </p:nvPr>
        </p:nvSpPr>
        <p:spPr/>
        <p:txBody>
          <a:bodyPr/>
          <a:lstStyle/>
          <a:p>
            <a:fld id="{FE9BC4E5-2BC1-4F43-85DD-A1B8F74CB7EB}" type="slidenum">
              <a:rPr lang="en-US" smtClean="0"/>
              <a:pPr/>
              <a:t>53</a:t>
            </a:fld>
            <a:endParaRPr lang="en-US"/>
          </a:p>
        </p:txBody>
      </p:sp>
    </p:spTree>
    <p:extLst>
      <p:ext uri="{BB962C8B-B14F-4D97-AF65-F5344CB8AC3E}">
        <p14:creationId xmlns:p14="http://schemas.microsoft.com/office/powerpoint/2010/main" val="2084043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950B088A-6D71-4BA2-8C84-3642418ECCC5}" type="slidenum">
              <a:rPr lang="en-US" altLang="es-MX" smtClean="0"/>
              <a:pPr/>
              <a:t>54</a:t>
            </a:fld>
            <a:endParaRPr lang="en-US" altLang="es-MX"/>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latin typeface="Arial" panose="020B0604020202020204" pitchFamily="34" charset="0"/>
            </a:endParaRPr>
          </a:p>
          <a:p>
            <a:pPr eaLnBrk="1" hangingPunct="1"/>
            <a:r>
              <a:rPr lang="en-US" altLang="en-US">
                <a:solidFill>
                  <a:srgbClr val="000000"/>
                </a:solidFill>
                <a:latin typeface="Arial" panose="020B0604020202020204" pitchFamily="34" charset="0"/>
              </a:rPr>
              <a:t>In the “PCI Compliance and You” section, we will review the policies Delaware North has created in relation to the PCI Compliance efforts which most relates to your area of responsibility.</a:t>
            </a:r>
          </a:p>
          <a:p>
            <a:pPr eaLnBrk="1" hangingPunct="1"/>
            <a:endParaRPr lang="es-MX" altLang="es-MX">
              <a:latin typeface="Arial" panose="020B0604020202020204" pitchFamily="34" charset="0"/>
            </a:endParaRPr>
          </a:p>
        </p:txBody>
      </p:sp>
    </p:spTree>
    <p:extLst>
      <p:ext uri="{BB962C8B-B14F-4D97-AF65-F5344CB8AC3E}">
        <p14:creationId xmlns:p14="http://schemas.microsoft.com/office/powerpoint/2010/main" val="3953546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sz="1200" b="1" dirty="0"/>
              <a:t>SPEAKER</a:t>
            </a:r>
            <a:r>
              <a:rPr lang="en-US" sz="1200" dirty="0"/>
              <a:t>: What does it mean to be PCI Compliant? </a:t>
            </a:r>
          </a:p>
          <a:p>
            <a:pPr eaLnBrk="1" hangingPunct="1"/>
            <a:endParaRPr lang="en-US" sz="1200" dirty="0"/>
          </a:p>
          <a:p>
            <a:pPr eaLnBrk="1" hangingPunct="1"/>
            <a:r>
              <a:rPr lang="en-US" sz="1200" dirty="0"/>
              <a:t>There are multiple points that your information may be compromised. Think about the last time you made a purchase with your credit card. Let’s say you bought a new shirt at the GAP. You go up the counter and give the sales clerk your credit card. He or she takes your card, swipes it through their POS system which captures your card information. A receipt is printed and in some cases you need to sign, in some cases you don’t. Then he or she hands you back your card. Now, your information travels from that POS system to a storage drive somewhere on the GAP network until it gets sent through to the bank processor at the end of the day with the hundreds of other credit card transactions. Throughout that process, there are multiple points that your information is compromised. From the second the clerk takes your card, to how your data is stored on their systems. </a:t>
            </a:r>
          </a:p>
          <a:p>
            <a:pPr eaLnBrk="1" hangingPunct="1"/>
            <a:endParaRPr lang="en-US" sz="1200" dirty="0"/>
          </a:p>
          <a:p>
            <a:pPr eaLnBrk="1" hangingPunct="1"/>
            <a:r>
              <a:rPr lang="en-US" sz="1200" dirty="0"/>
              <a:t>PCI Compliance standards work to protect your data every step of the way- from the procedure the sales clerk uses when handling your card to the software in the computer your credit card information is stored until it gets sent to the bank processor. The standards limit access to computer systems that house credit card data and calls for increased security measures. </a:t>
            </a:r>
          </a:p>
          <a:p>
            <a:pPr eaLnBrk="1" hangingPunct="1"/>
            <a:endParaRPr lang="en-US" sz="1200" dirty="0"/>
          </a:p>
          <a:p>
            <a:pPr eaLnBrk="1" hangingPunct="1"/>
            <a:r>
              <a:rPr lang="en-US" sz="1200" dirty="0"/>
              <a:t>(pull-up first bullet) So, a company is PCI Compliant when they have achieved and can maintain the requirements or those standards set forth by the Council. </a:t>
            </a:r>
          </a:p>
          <a:p>
            <a:pPr eaLnBrk="1" hangingPunct="1"/>
            <a:endParaRPr lang="en-US" sz="1200" dirty="0"/>
          </a:p>
          <a:p>
            <a:pPr eaLnBrk="1" hangingPunct="1"/>
            <a:r>
              <a:rPr lang="en-US" sz="1200" dirty="0"/>
              <a:t>All merchants that utilize credit cards must be PCI Compliant and it applies to all channels: retail, F&amp;B, lodging, etc. and all forms of credit card processing: e-commerce, telephone, over-the-counter, etc. </a:t>
            </a:r>
          </a:p>
          <a:p>
            <a:pPr eaLnBrk="1" hangingPunct="1"/>
            <a:endParaRPr lang="en-US" sz="1200" dirty="0"/>
          </a:p>
          <a:p>
            <a:pPr eaLnBrk="1" hangingPunct="1"/>
            <a:r>
              <a:rPr lang="en-US" sz="1200" dirty="0"/>
              <a:t>(pull up second bullet) In other words, when you are PCI compliant, you use the most secure measures possible to protect credit card information. You safeguard it as you would your social security number or your life savings.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9BC4E5-2BC1-4F43-85DD-A1B8F74CB7E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67440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Oct 2017 – this is a placeholder for what you are currently using for alcohol training at your unit.  </a:t>
            </a:r>
          </a:p>
          <a:p>
            <a:endParaRPr lang="en-US" dirty="0"/>
          </a:p>
          <a:p>
            <a:r>
              <a:rPr lang="en-US" dirty="0"/>
              <a:t>Look forward to more recommendations for best practice in this area of training in the future</a:t>
            </a:r>
          </a:p>
        </p:txBody>
      </p:sp>
      <p:sp>
        <p:nvSpPr>
          <p:cNvPr id="4" name="Slide Number Placeholder 3"/>
          <p:cNvSpPr>
            <a:spLocks noGrp="1"/>
          </p:cNvSpPr>
          <p:nvPr>
            <p:ph type="sldNum" sz="quarter" idx="10"/>
          </p:nvPr>
        </p:nvSpPr>
        <p:spPr/>
        <p:txBody>
          <a:bodyPr/>
          <a:lstStyle/>
          <a:p>
            <a:fld id="{FE9BC4E5-2BC1-4F43-85DD-A1B8F74CB7EB}" type="slidenum">
              <a:rPr lang="en-US" smtClean="0"/>
              <a:pPr/>
              <a:t>63</a:t>
            </a:fld>
            <a:endParaRPr lang="en-US"/>
          </a:p>
        </p:txBody>
      </p:sp>
    </p:spTree>
    <p:extLst>
      <p:ext uri="{BB962C8B-B14F-4D97-AF65-F5344CB8AC3E}">
        <p14:creationId xmlns:p14="http://schemas.microsoft.com/office/powerpoint/2010/main" val="27033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To have a better understanding of how far we have come in the past </a:t>
            </a:r>
            <a:r>
              <a:rPr lang="en-US" dirty="0" smtClean="0"/>
              <a:t>102 </a:t>
            </a:r>
            <a:r>
              <a:rPr lang="en-US" dirty="0"/>
              <a:t>years</a:t>
            </a:r>
            <a:r>
              <a:rPr lang="en-US" baseline="0" dirty="0"/>
              <a:t> – t</a:t>
            </a:r>
            <a:r>
              <a:rPr lang="en-US" dirty="0"/>
              <a:t>he company was founded by the three Jacobs brothers, Charles, Marvin and Louis, in 1915.  </a:t>
            </a:r>
          </a:p>
          <a:p>
            <a:pPr eaLnBrk="1" hangingPunct="1"/>
            <a:r>
              <a:rPr lang="en-US" dirty="0"/>
              <a:t>Delaware North</a:t>
            </a:r>
            <a:r>
              <a:rPr lang="en-US" baseline="0" dirty="0"/>
              <a:t> </a:t>
            </a:r>
            <a:r>
              <a:rPr lang="en-US" dirty="0"/>
              <a:t>has grown from humble beginnings as a Buffalo popcorn vendor to a global market leader with an outstanding reputation as a world-class company in the food service and hospitality industries.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a:p>
        </p:txBody>
      </p:sp>
    </p:spTree>
    <p:extLst>
      <p:ext uri="{BB962C8B-B14F-4D97-AF65-F5344CB8AC3E}">
        <p14:creationId xmlns:p14="http://schemas.microsoft.com/office/powerpoint/2010/main" val="237292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77</a:t>
            </a:fld>
            <a:endParaRPr lang="en-US"/>
          </a:p>
        </p:txBody>
      </p:sp>
    </p:spTree>
    <p:extLst>
      <p:ext uri="{BB962C8B-B14F-4D97-AF65-F5344CB8AC3E}">
        <p14:creationId xmlns:p14="http://schemas.microsoft.com/office/powerpoint/2010/main" val="140664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Marvin Jacobs started the concessions business by selling popcorn to patrons in the Academy Theater’s gallery, in Buffalo, N.Y., during the winter months.  However, because there was no air conditioning, theaters generally closed during the summer.</a:t>
            </a:r>
          </a:p>
          <a:p>
            <a:pPr eaLnBrk="1" hangingPunct="1"/>
            <a:endParaRPr lang="en-US" dirty="0"/>
          </a:p>
          <a:p>
            <a:pPr eaLnBrk="1" hangingPunct="1"/>
            <a:r>
              <a:rPr lang="en-US" dirty="0"/>
              <a:t>To keep their employees working year-round, the three brothers looked for summer business outdoors, which eventually led to baseball.  In 1919, the brothers expanded to a ballpark in Baltimore, and later entered into a contract with the team in Buffalo.  They began building their relationship with baseball by working cooperatively with teams. </a:t>
            </a:r>
          </a:p>
          <a:p>
            <a:pPr eaLnBrk="1" hangingPunct="1"/>
            <a:endParaRPr lang="en-US" dirty="0"/>
          </a:p>
          <a:p>
            <a:pPr eaLnBrk="1" hangingPunct="1"/>
            <a:r>
              <a:rPr lang="en-US" dirty="0"/>
              <a:t>Next, in 1930 the brothers took over concessions at Tiger Stadium in Detroit - their first major league ballpark.  At the end of that first year, Louis Jacobs handed Frank </a:t>
            </a:r>
            <a:r>
              <a:rPr lang="en-US" dirty="0" err="1"/>
              <a:t>Navin</a:t>
            </a:r>
            <a:r>
              <a:rPr lang="en-US" dirty="0"/>
              <a:t>, the Tiger’s owner, a check for $12,500.  His explanation,…“You had a bad contract. We made a lot more money than we expected; a lot more than is fair to you.  You’re entitled to this share of our profits.”  He was really building a key relationship.  Frank </a:t>
            </a:r>
            <a:r>
              <a:rPr lang="en-US" dirty="0" err="1"/>
              <a:t>Navin</a:t>
            </a:r>
            <a:r>
              <a:rPr lang="en-US" dirty="0"/>
              <a:t> spread the tale of the $12,500 check to other owners.  When some of them had concessions problems, they turned to the Jacobs brothers.  In 1932, the Depression forced the company to the brink of bankruptcy.  They went to club owners for help and received it, demonstrating in the clearest possible terms the value of building relationships.</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a:p>
        </p:txBody>
      </p:sp>
    </p:spTree>
    <p:extLst>
      <p:ext uri="{BB962C8B-B14F-4D97-AF65-F5344CB8AC3E}">
        <p14:creationId xmlns:p14="http://schemas.microsoft.com/office/powerpoint/2010/main" val="308337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pitchFamily="34" charset="0"/>
              </a:rPr>
              <a:t>The partnership expanded, baseball took off, and the company began business with airports and racetracks.  </a:t>
            </a:r>
          </a:p>
          <a:p>
            <a:pPr eaLnBrk="1" hangingPunct="1"/>
            <a:endParaRPr lang="en-US" dirty="0">
              <a:latin typeface="Arial" pitchFamily="34" charset="0"/>
            </a:endParaRPr>
          </a:p>
          <a:p>
            <a:pPr eaLnBrk="1" hangingPunct="1"/>
            <a:r>
              <a:rPr lang="en-US" dirty="0">
                <a:latin typeface="Arial" pitchFamily="34" charset="0"/>
              </a:rPr>
              <a:t>In 1940, Delaware North obtained their first airport contract at Washington National Airport.  International interests included the 1960 Olympics in Rome, the Royal Ascot Race Track, U.K., racetracks in San Juan, Puerto Rico, Expo ‘67 in Montreal, and other ventures across Canada.</a:t>
            </a:r>
          </a:p>
          <a:p>
            <a:pPr eaLnBrk="1" hangingPunct="1"/>
            <a:endParaRPr lang="en-US" dirty="0">
              <a:latin typeface="Arial" pitchFamily="34" charset="0"/>
            </a:endParaRPr>
          </a:p>
          <a:p>
            <a:pPr eaLnBrk="1" hangingPunct="1"/>
            <a:r>
              <a:rPr lang="en-US" dirty="0">
                <a:latin typeface="Arial" pitchFamily="34" charset="0"/>
              </a:rPr>
              <a:t>Upon Louis Jacobs’ death, his son Jeremy Jacobs took over the business while still in his twenties. Today, Jeremy M. Jacobs, son of Louis, is the Chairman and Owner of the Boston Bruins.</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a:p>
        </p:txBody>
      </p:sp>
    </p:spTree>
    <p:extLst>
      <p:ext uri="{BB962C8B-B14F-4D97-AF65-F5344CB8AC3E}">
        <p14:creationId xmlns:p14="http://schemas.microsoft.com/office/powerpoint/2010/main" val="314322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pitchFamily="34" charset="0"/>
              </a:rPr>
              <a:t>Everyone always asks how Delaware North got its name.  In 1979, Delaware North purchased the William Butler Mansion in Buffalo to save it from possible destruction, preserving and renovating it to be used as its new corporate headquarters. Over an 8-year period, the company completed the renovation at a cost of more than $6 million.</a:t>
            </a:r>
          </a:p>
          <a:p>
            <a:pPr eaLnBrk="1" hangingPunct="1"/>
            <a:r>
              <a:rPr lang="en-US" dirty="0">
                <a:latin typeface="Arial" pitchFamily="34" charset="0"/>
              </a:rPr>
              <a:t>The branding process took place in the early 1980’s and we then rebranded our logo in 2014 and changed from</a:t>
            </a:r>
            <a:r>
              <a:rPr lang="en-US" baseline="0" dirty="0">
                <a:latin typeface="Arial" pitchFamily="34" charset="0"/>
              </a:rPr>
              <a:t> “Delaware North Companies” to just Delaware North. </a:t>
            </a:r>
          </a:p>
          <a:p>
            <a:pPr eaLnBrk="1" hangingPunct="1"/>
            <a:endParaRPr lang="en-US" dirty="0">
              <a:latin typeface="Arial" pitchFamily="34" charset="0"/>
            </a:endParaRPr>
          </a:p>
          <a:p>
            <a:pPr eaLnBrk="1" hangingPunct="1"/>
            <a:endParaRPr lang="en-US" dirty="0">
              <a:latin typeface="Arial" pitchFamily="34" charset="0"/>
            </a:endParaRPr>
          </a:p>
          <a:p>
            <a:pPr eaLnBrk="1" hangingPunct="1"/>
            <a:r>
              <a:rPr lang="en-US" dirty="0">
                <a:latin typeface="Arial" pitchFamily="34" charset="0"/>
              </a:rPr>
              <a:t>It was at this time that the company's business was so diverse that the Chairman decided it needed to change its name to more accurately reflect its new expanded business.  After consulting with a well-known New York identity firm, a new name was presented to Jeremy Jacobs.  It proved difficult to pronounce and few understood its meaning.  It was then that Jeremy Jacobs looked out his window and declared that the new company name would be Delaware North, the intersection of the streets where the mansion still sits today.</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a:p>
        </p:txBody>
      </p:sp>
    </p:spTree>
    <p:extLst>
      <p:ext uri="{BB962C8B-B14F-4D97-AF65-F5344CB8AC3E}">
        <p14:creationId xmlns:p14="http://schemas.microsoft.com/office/powerpoint/2010/main" val="301850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pitchFamily="34" charset="0"/>
              </a:rPr>
              <a:t>As a global</a:t>
            </a:r>
            <a:r>
              <a:rPr lang="en-US" baseline="0" dirty="0" smtClean="0">
                <a:latin typeface="Arial" pitchFamily="34" charset="0"/>
              </a:rPr>
              <a:t> leader in hospitality, Delaware North’s expertise lies in creating moments of delight for millions of guests.  All of our hard work has led to unparalleled success for our company and we are looking to harness that energy to reach new heights.  Getting there will depend on all of us, at every level of the organization, understanding and embracing the vision and values upon which Delaware North is built.</a:t>
            </a:r>
            <a:endParaRPr lang="en-US" i="1" dirty="0">
              <a:latin typeface="Arial" pitchFamily="34" charset="0"/>
            </a:endParaRPr>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a:p>
        </p:txBody>
      </p:sp>
    </p:spTree>
    <p:extLst>
      <p:ext uri="{BB962C8B-B14F-4D97-AF65-F5344CB8AC3E}">
        <p14:creationId xmlns:p14="http://schemas.microsoft.com/office/powerpoint/2010/main" val="405489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defTabSz="973265">
              <a:defRPr/>
            </a:pPr>
            <a:fld id="{EE91F296-DA03-4D18-8300-4FB0E315E275}" type="slidenum">
              <a:rPr lang="en-US" smtClean="0">
                <a:latin typeface="Arial" pitchFamily="34" charset="0"/>
              </a:rPr>
              <a:pPr defTabSz="973265">
                <a:defRPr/>
              </a:pPr>
              <a:t>8</a:t>
            </a:fld>
            <a:endParaRPr lang="en-US">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367454" y="4457935"/>
            <a:ext cx="6534573" cy="4320211"/>
          </a:xfrm>
          <a:noFill/>
          <a:ln/>
        </p:spPr>
        <p:txBody>
          <a:bodyPr/>
          <a:lstStyle/>
          <a:p>
            <a:pPr eaLnBrk="1" hangingPunct="1">
              <a:lnSpc>
                <a:spcPct val="80000"/>
              </a:lnSpc>
            </a:pPr>
            <a:endParaRPr lang="en-US" sz="1400" dirty="0">
              <a:latin typeface="Arial" pitchFamily="34" charset="0"/>
            </a:endParaRPr>
          </a:p>
        </p:txBody>
      </p:sp>
    </p:spTree>
    <p:extLst>
      <p:ext uri="{BB962C8B-B14F-4D97-AF65-F5344CB8AC3E}">
        <p14:creationId xmlns:p14="http://schemas.microsoft.com/office/powerpoint/2010/main" val="138202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9</a:t>
            </a:fld>
            <a:endParaRPr lang="en-US"/>
          </a:p>
        </p:txBody>
      </p:sp>
    </p:spTree>
    <p:extLst>
      <p:ext uri="{BB962C8B-B14F-4D97-AF65-F5344CB8AC3E}">
        <p14:creationId xmlns:p14="http://schemas.microsoft.com/office/powerpoint/2010/main" val="1681579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p:cNvSpPr/>
          <p:nvPr userDrawn="1"/>
        </p:nvSpPr>
        <p:spPr>
          <a:xfrm>
            <a:off x="0" y="3429000"/>
            <a:ext cx="4572000" cy="19366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Picture Placeholder 7"/>
          <p:cNvSpPr>
            <a:spLocks noGrp="1"/>
          </p:cNvSpPr>
          <p:nvPr>
            <p:ph type="pic" sz="quarter" idx="10" hasCustomPrompt="1"/>
          </p:nvPr>
        </p:nvSpPr>
        <p:spPr>
          <a:xfrm>
            <a:off x="5998773" y="3429001"/>
            <a:ext cx="3145227" cy="1933932"/>
          </a:xfrm>
          <a:solidFill>
            <a:schemeClr val="bg2"/>
          </a:solidFill>
        </p:spPr>
        <p:txBody>
          <a:bodyPr anchor="ctr" anchorCtr="0"/>
          <a:lstStyle>
            <a:lvl1pPr algn="ctr">
              <a:defRPr/>
            </a:lvl1pPr>
          </a:lstStyle>
          <a:p>
            <a:r>
              <a:rPr lang="en-US"/>
              <a:t>Click icon to </a:t>
            </a:r>
            <a:br>
              <a:rPr lang="en-US"/>
            </a:br>
            <a:r>
              <a:rPr lang="en-US"/>
              <a:t/>
            </a:r>
            <a:br>
              <a:rPr lang="en-US"/>
            </a:br>
            <a:r>
              <a:rPr lang="en-US"/>
              <a:t/>
            </a:r>
            <a:br>
              <a:rPr lang="en-US"/>
            </a:br>
            <a:r>
              <a:rPr lang="en-US"/>
              <a:t>insert image</a:t>
            </a:r>
          </a:p>
        </p:txBody>
      </p:sp>
      <p:sp>
        <p:nvSpPr>
          <p:cNvPr id="12" name="Rectangle 11"/>
          <p:cNvSpPr/>
          <p:nvPr userDrawn="1"/>
        </p:nvSpPr>
        <p:spPr>
          <a:xfrm>
            <a:off x="4572001" y="3429000"/>
            <a:ext cx="288130" cy="1933933"/>
          </a:xfrm>
          <a:prstGeom prst="rect">
            <a:avLst/>
          </a:prstGeom>
          <a:solidFill>
            <a:srgbClr val="006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ext Placeholder 16"/>
          <p:cNvSpPr>
            <a:spLocks noGrp="1"/>
          </p:cNvSpPr>
          <p:nvPr>
            <p:ph type="body" sz="quarter" idx="11" hasCustomPrompt="1"/>
          </p:nvPr>
        </p:nvSpPr>
        <p:spPr>
          <a:xfrm>
            <a:off x="574675" y="1290639"/>
            <a:ext cx="5137944" cy="2138362"/>
          </a:xfrm>
        </p:spPr>
        <p:txBody>
          <a:bodyPr/>
          <a:lstStyle>
            <a:lvl1pPr>
              <a:lnSpc>
                <a:spcPts val="4400"/>
              </a:lnSpc>
              <a:spcAft>
                <a:spcPts val="0"/>
              </a:spcAft>
              <a:defRPr sz="4200" b="0" baseline="0">
                <a:solidFill>
                  <a:schemeClr val="accent1"/>
                </a:solidFill>
              </a:defRPr>
            </a:lvl1pPr>
          </a:lstStyle>
          <a:p>
            <a:pPr lvl="0"/>
            <a:r>
              <a:rPr lang="en-US"/>
              <a:t>Document title:</a:t>
            </a:r>
          </a:p>
          <a:p>
            <a:pPr lvl="0"/>
            <a:r>
              <a:rPr lang="en-US"/>
              <a:t>Arial 42pt regular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8526"/>
            <a:ext cx="2572517" cy="1109474"/>
          </a:xfrm>
          <a:prstGeom prst="rect">
            <a:avLst/>
          </a:prstGeom>
        </p:spPr>
      </p:pic>
      <p:sp>
        <p:nvSpPr>
          <p:cNvPr id="11" name="Rectangle 10"/>
          <p:cNvSpPr/>
          <p:nvPr userDrawn="1"/>
        </p:nvSpPr>
        <p:spPr>
          <a:xfrm>
            <a:off x="4860131" y="3429000"/>
            <a:ext cx="852488" cy="1933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ext Placeholder 16"/>
          <p:cNvSpPr>
            <a:spLocks noGrp="1"/>
          </p:cNvSpPr>
          <p:nvPr>
            <p:ph type="body" sz="quarter" idx="12" hasCustomPrompt="1"/>
          </p:nvPr>
        </p:nvSpPr>
        <p:spPr>
          <a:xfrm>
            <a:off x="574675" y="4397313"/>
            <a:ext cx="3908425" cy="779737"/>
          </a:xfrm>
        </p:spPr>
        <p:txBody>
          <a:bodyPr>
            <a:noAutofit/>
          </a:bodyPr>
          <a:lstStyle>
            <a:lvl1pPr>
              <a:lnSpc>
                <a:spcPts val="2300"/>
              </a:lnSpc>
              <a:spcAft>
                <a:spcPts val="0"/>
              </a:spcAft>
              <a:defRPr sz="2100" b="0" baseline="0">
                <a:solidFill>
                  <a:schemeClr val="bg1"/>
                </a:solidFill>
              </a:defRPr>
            </a:lvl1pPr>
          </a:lstStyle>
          <a:p>
            <a:pPr lvl="0"/>
            <a:r>
              <a:rPr lang="en-US"/>
              <a:t>Subhead: </a:t>
            </a:r>
            <a:br>
              <a:rPr lang="en-US"/>
            </a:br>
            <a:r>
              <a:rPr lang="en-US"/>
              <a:t>Arial 21pt regular</a:t>
            </a:r>
          </a:p>
        </p:txBody>
      </p:sp>
    </p:spTree>
    <p:extLst>
      <p:ext uri="{BB962C8B-B14F-4D97-AF65-F5344CB8AC3E}">
        <p14:creationId xmlns:p14="http://schemas.microsoft.com/office/powerpoint/2010/main" val="253612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8526"/>
            <a:ext cx="2572517" cy="1109474"/>
          </a:xfrm>
          <a:prstGeom prst="rect">
            <a:avLst/>
          </a:prstGeom>
        </p:spPr>
      </p:pic>
      <p:sp>
        <p:nvSpPr>
          <p:cNvPr id="17" name="Text Placeholder 16"/>
          <p:cNvSpPr>
            <a:spLocks noGrp="1"/>
          </p:cNvSpPr>
          <p:nvPr>
            <p:ph type="body" sz="quarter" idx="11" hasCustomPrompt="1"/>
          </p:nvPr>
        </p:nvSpPr>
        <p:spPr>
          <a:xfrm>
            <a:off x="574674" y="1290639"/>
            <a:ext cx="6283325" cy="2498724"/>
          </a:xfrm>
        </p:spPr>
        <p:txBody>
          <a:bodyPr/>
          <a:lstStyle>
            <a:lvl1pPr>
              <a:lnSpc>
                <a:spcPts val="4400"/>
              </a:lnSpc>
              <a:spcAft>
                <a:spcPts val="0"/>
              </a:spcAft>
              <a:defRPr sz="4200" b="0" baseline="0">
                <a:solidFill>
                  <a:schemeClr val="accent1"/>
                </a:solidFill>
              </a:defRPr>
            </a:lvl1pPr>
          </a:lstStyle>
          <a:p>
            <a:pPr lvl="0"/>
            <a:r>
              <a:rPr lang="en-US"/>
              <a:t>Document title:</a:t>
            </a:r>
          </a:p>
          <a:p>
            <a:pPr lvl="0"/>
            <a:r>
              <a:rPr lang="en-US"/>
              <a:t>Arial 42pt regular</a:t>
            </a:r>
          </a:p>
        </p:txBody>
      </p:sp>
      <p:sp>
        <p:nvSpPr>
          <p:cNvPr id="11" name="Rectangle 10"/>
          <p:cNvSpPr/>
          <p:nvPr userDrawn="1"/>
        </p:nvSpPr>
        <p:spPr>
          <a:xfrm>
            <a:off x="5729591" y="4072270"/>
            <a:ext cx="1391056" cy="1293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Rectangle 3"/>
          <p:cNvSpPr/>
          <p:nvPr userDrawn="1"/>
        </p:nvSpPr>
        <p:spPr>
          <a:xfrm>
            <a:off x="0" y="4072270"/>
            <a:ext cx="5145932" cy="12933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p:cNvSpPr/>
          <p:nvPr userDrawn="1"/>
        </p:nvSpPr>
        <p:spPr>
          <a:xfrm>
            <a:off x="5145932" y="4072270"/>
            <a:ext cx="583659" cy="1293359"/>
          </a:xfrm>
          <a:prstGeom prst="rect">
            <a:avLst/>
          </a:prstGeom>
          <a:solidFill>
            <a:srgbClr val="006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Text Placeholder 16"/>
          <p:cNvSpPr>
            <a:spLocks noGrp="1"/>
          </p:cNvSpPr>
          <p:nvPr>
            <p:ph type="body" sz="quarter" idx="12" hasCustomPrompt="1"/>
          </p:nvPr>
        </p:nvSpPr>
        <p:spPr>
          <a:xfrm>
            <a:off x="574675" y="4397313"/>
            <a:ext cx="3908425" cy="779737"/>
          </a:xfrm>
        </p:spPr>
        <p:txBody>
          <a:bodyPr>
            <a:noAutofit/>
          </a:bodyPr>
          <a:lstStyle>
            <a:lvl1pPr>
              <a:lnSpc>
                <a:spcPts val="2300"/>
              </a:lnSpc>
              <a:spcAft>
                <a:spcPts val="0"/>
              </a:spcAft>
              <a:defRPr sz="2100" b="0" baseline="0">
                <a:solidFill>
                  <a:schemeClr val="bg1"/>
                </a:solidFill>
              </a:defRPr>
            </a:lvl1pPr>
          </a:lstStyle>
          <a:p>
            <a:pPr lvl="0"/>
            <a:r>
              <a:rPr lang="en-US"/>
              <a:t>Subhead: </a:t>
            </a:r>
            <a:br>
              <a:rPr lang="en-US"/>
            </a:br>
            <a:r>
              <a:rPr lang="en-US"/>
              <a:t>Arial 21pt regular</a:t>
            </a:r>
          </a:p>
        </p:txBody>
      </p:sp>
      <p:sp>
        <p:nvSpPr>
          <p:cNvPr id="13" name="Rectangle 12"/>
          <p:cNvSpPr/>
          <p:nvPr userDrawn="1"/>
        </p:nvSpPr>
        <p:spPr>
          <a:xfrm>
            <a:off x="7422203" y="4072270"/>
            <a:ext cx="1721797" cy="1293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50649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13" name="Footer Placeholder 35"/>
          <p:cNvSpPr>
            <a:spLocks noGrp="1"/>
          </p:cNvSpPr>
          <p:nvPr>
            <p:ph type="ftr" sz="quarter" idx="3"/>
          </p:nvPr>
        </p:nvSpPr>
        <p:spPr>
          <a:xfrm>
            <a:off x="764619" y="6310849"/>
            <a:ext cx="3718481" cy="158750"/>
          </a:xfrm>
          <a:prstGeom prst="rect">
            <a:avLst/>
          </a:prstGeom>
          <a:ln>
            <a:noFill/>
          </a:ln>
        </p:spPr>
        <p:txBody>
          <a:bodyPr vert="horz" lIns="0" tIns="0" rIns="91440" bIns="0" rtlCol="0" anchor="ctr"/>
          <a:lstStyle>
            <a:lvl1pPr algn="l">
              <a:defRPr sz="650" b="1" i="0">
                <a:solidFill>
                  <a:schemeClr val="tx1"/>
                </a:solidFill>
                <a:latin typeface="+mj-lt"/>
                <a:ea typeface="IB Fedra" pitchFamily="34" charset="0"/>
              </a:defRPr>
            </a:lvl1pPr>
          </a:lstStyle>
          <a:p>
            <a:r>
              <a:rPr lang="en-US"/>
              <a:t>Delaware North Orientation</a:t>
            </a:r>
          </a:p>
        </p:txBody>
      </p:sp>
      <p:sp>
        <p:nvSpPr>
          <p:cNvPr id="14" name="Slide Number Placeholder 5"/>
          <p:cNvSpPr txBox="1">
            <a:spLocks/>
          </p:cNvSpPr>
          <p:nvPr userDrawn="1"/>
        </p:nvSpPr>
        <p:spPr>
          <a:xfrm>
            <a:off x="406259" y="6225972"/>
            <a:ext cx="215247" cy="329756"/>
          </a:xfrm>
          <a:prstGeom prst="rect">
            <a:avLst/>
          </a:prstGeom>
        </p:spPr>
        <p:txBody>
          <a:bodyPr vert="horz" lIns="0" tIns="0" rIns="0" bIns="0" rtlCol="0" anchor="ctr"/>
          <a:lstStyle>
            <a:defPPr>
              <a:defRPr lang="en-US"/>
            </a:defPPr>
            <a:lvl1pPr marL="0" algn="r" defTabSz="914400" rtl="0" eaLnBrk="1" latinLnBrk="0" hangingPunct="1">
              <a:defRPr sz="65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D36294-2849-48A8-8531-5354CF3095D2}" type="slidenum">
              <a:rPr lang="en-US" smtClean="0"/>
              <a:pPr/>
              <a:t>‹#›</a:t>
            </a:fld>
            <a:endParaRPr lang="en-US"/>
          </a:p>
        </p:txBody>
      </p:sp>
      <p:cxnSp>
        <p:nvCxnSpPr>
          <p:cNvPr id="15" name="Straight Connector 14"/>
          <p:cNvCxnSpPr/>
          <p:nvPr userDrawn="1"/>
        </p:nvCxnSpPr>
        <p:spPr>
          <a:xfrm>
            <a:off x="690563" y="6367463"/>
            <a:ext cx="0" cy="76200"/>
          </a:xfrm>
          <a:prstGeom prst="line">
            <a:avLst/>
          </a:prstGeom>
          <a:ln w="63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74675" y="855678"/>
            <a:ext cx="811053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p:nvPr>
        </p:nvSpPr>
        <p:spPr>
          <a:xfrm>
            <a:off x="569913" y="1290638"/>
            <a:ext cx="8115300" cy="4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97" y="6217919"/>
            <a:ext cx="1600203" cy="640081"/>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13" name="Footer Placeholder 35"/>
          <p:cNvSpPr>
            <a:spLocks noGrp="1"/>
          </p:cNvSpPr>
          <p:nvPr>
            <p:ph type="ftr" sz="quarter" idx="3"/>
          </p:nvPr>
        </p:nvSpPr>
        <p:spPr>
          <a:xfrm>
            <a:off x="764619" y="6310849"/>
            <a:ext cx="3718481" cy="158750"/>
          </a:xfrm>
          <a:prstGeom prst="rect">
            <a:avLst/>
          </a:prstGeom>
          <a:ln>
            <a:noFill/>
          </a:ln>
        </p:spPr>
        <p:txBody>
          <a:bodyPr vert="horz" lIns="0" tIns="0" rIns="91440" bIns="0" rtlCol="0" anchor="ctr"/>
          <a:lstStyle>
            <a:lvl1pPr algn="l">
              <a:defRPr sz="650" b="1" i="0">
                <a:solidFill>
                  <a:schemeClr val="tx1"/>
                </a:solidFill>
                <a:latin typeface="+mj-lt"/>
                <a:ea typeface="IB Fedra" pitchFamily="34" charset="0"/>
              </a:defRPr>
            </a:lvl1pPr>
          </a:lstStyle>
          <a:p>
            <a:r>
              <a:rPr lang="en-US"/>
              <a:t>Delaware North Orientation</a:t>
            </a:r>
          </a:p>
        </p:txBody>
      </p:sp>
      <p:sp>
        <p:nvSpPr>
          <p:cNvPr id="14" name="Slide Number Placeholder 5"/>
          <p:cNvSpPr txBox="1">
            <a:spLocks/>
          </p:cNvSpPr>
          <p:nvPr userDrawn="1"/>
        </p:nvSpPr>
        <p:spPr>
          <a:xfrm>
            <a:off x="406259" y="6225972"/>
            <a:ext cx="215247" cy="329756"/>
          </a:xfrm>
          <a:prstGeom prst="rect">
            <a:avLst/>
          </a:prstGeom>
        </p:spPr>
        <p:txBody>
          <a:bodyPr vert="horz" lIns="0" tIns="0" rIns="0" bIns="0" rtlCol="0" anchor="ctr"/>
          <a:lstStyle>
            <a:defPPr>
              <a:defRPr lang="en-US"/>
            </a:defPPr>
            <a:lvl1pPr marL="0" algn="r" defTabSz="914400" rtl="0" eaLnBrk="1" latinLnBrk="0" hangingPunct="1">
              <a:defRPr sz="65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D36294-2849-48A8-8531-5354CF3095D2}" type="slidenum">
              <a:rPr lang="en-US" smtClean="0"/>
              <a:pPr/>
              <a:t>‹#›</a:t>
            </a:fld>
            <a:endParaRPr lang="en-US"/>
          </a:p>
        </p:txBody>
      </p:sp>
      <p:cxnSp>
        <p:nvCxnSpPr>
          <p:cNvPr id="15" name="Straight Connector 14"/>
          <p:cNvCxnSpPr/>
          <p:nvPr userDrawn="1"/>
        </p:nvCxnSpPr>
        <p:spPr>
          <a:xfrm>
            <a:off x="690563" y="6367463"/>
            <a:ext cx="0" cy="76200"/>
          </a:xfrm>
          <a:prstGeom prst="line">
            <a:avLst/>
          </a:prstGeom>
          <a:ln w="63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74675" y="855678"/>
            <a:ext cx="811053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569913" y="1290638"/>
            <a:ext cx="4002087" cy="4814887"/>
          </a:xfrm>
        </p:spPr>
        <p:txBody>
          <a:bodyPr>
            <a:noAutofit/>
          </a:bodyPr>
          <a:lstStyle>
            <a:lvl1pPr>
              <a:lnSpc>
                <a:spcPct val="95000"/>
              </a:lnSpc>
              <a:defRPr sz="1600">
                <a:solidFill>
                  <a:schemeClr val="tx2"/>
                </a:solidFill>
              </a:defRPr>
            </a:lvl1pPr>
            <a:lvl2pPr>
              <a:lnSpc>
                <a:spcPct val="95000"/>
              </a:lnSpc>
              <a:spcAft>
                <a:spcPts val="1000"/>
              </a:spcAft>
              <a:defRPr sz="1400" baseline="0">
                <a:solidFill>
                  <a:schemeClr val="tx2"/>
                </a:solidFill>
              </a:defRPr>
            </a:lvl2pPr>
            <a:lvl3pPr>
              <a:lnSpc>
                <a:spcPct val="95000"/>
              </a:lnSpc>
              <a:spcAft>
                <a:spcPts val="1000"/>
              </a:spcAft>
              <a:defRPr sz="1200">
                <a:solidFill>
                  <a:schemeClr val="tx2"/>
                </a:solidFill>
              </a:defRPr>
            </a:lvl3pPr>
            <a:lvl4pPr>
              <a:lnSpc>
                <a:spcPct val="95000"/>
              </a:lnSpc>
              <a:spcAft>
                <a:spcPts val="1000"/>
              </a:spcAft>
              <a:defRPr sz="1100" baseline="0">
                <a:solidFill>
                  <a:schemeClr val="tx2"/>
                </a:solidFill>
              </a:defRPr>
            </a:lvl4pPr>
            <a:lvl5pPr>
              <a:lnSpc>
                <a:spcPct val="114000"/>
              </a:lnSpc>
              <a:defRPr sz="1000" baseline="0">
                <a:solidFill>
                  <a:schemeClr val="tx2"/>
                </a:solidFill>
              </a:defRPr>
            </a:lvl5pPr>
          </a:lstStyle>
          <a:p>
            <a:pPr lvl="0"/>
            <a:r>
              <a:rPr lang="en-US"/>
              <a:t>First level text</a:t>
            </a:r>
          </a:p>
          <a:p>
            <a:pPr lvl="1"/>
            <a:r>
              <a:rPr lang="en-US"/>
              <a:t>2nd level text</a:t>
            </a:r>
          </a:p>
          <a:p>
            <a:pPr lvl="2"/>
            <a:r>
              <a:rPr lang="en-US"/>
              <a:t>3rd level text</a:t>
            </a:r>
          </a:p>
          <a:p>
            <a:pPr lvl="3"/>
            <a:r>
              <a:rPr lang="en-US"/>
              <a:t>4th level text</a:t>
            </a:r>
          </a:p>
          <a:p>
            <a:pPr lvl="4"/>
            <a:r>
              <a:rPr lang="en-US"/>
              <a:t>5th level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97" y="6217919"/>
            <a:ext cx="1600203" cy="640081"/>
          </a:xfrm>
          <a:prstGeom prst="rect">
            <a:avLst/>
          </a:prstGeom>
        </p:spPr>
      </p:pic>
      <p:sp>
        <p:nvSpPr>
          <p:cNvPr id="19" name="Content Placeholder 5"/>
          <p:cNvSpPr>
            <a:spLocks noGrp="1"/>
          </p:cNvSpPr>
          <p:nvPr>
            <p:ph sz="quarter" idx="11" hasCustomPrompt="1"/>
          </p:nvPr>
        </p:nvSpPr>
        <p:spPr>
          <a:xfrm>
            <a:off x="4660900" y="1290638"/>
            <a:ext cx="4002087" cy="4814887"/>
          </a:xfrm>
        </p:spPr>
        <p:txBody>
          <a:bodyPr>
            <a:noAutofit/>
          </a:bodyPr>
          <a:lstStyle>
            <a:lvl1pPr>
              <a:lnSpc>
                <a:spcPct val="95000"/>
              </a:lnSpc>
              <a:defRPr sz="1600">
                <a:solidFill>
                  <a:schemeClr val="tx2"/>
                </a:solidFill>
              </a:defRPr>
            </a:lvl1pPr>
            <a:lvl2pPr>
              <a:lnSpc>
                <a:spcPct val="95000"/>
              </a:lnSpc>
              <a:spcAft>
                <a:spcPts val="1000"/>
              </a:spcAft>
              <a:defRPr sz="1400" baseline="0">
                <a:solidFill>
                  <a:schemeClr val="tx2"/>
                </a:solidFill>
              </a:defRPr>
            </a:lvl2pPr>
            <a:lvl3pPr>
              <a:lnSpc>
                <a:spcPct val="95000"/>
              </a:lnSpc>
              <a:spcAft>
                <a:spcPts val="1000"/>
              </a:spcAft>
              <a:defRPr sz="1200">
                <a:solidFill>
                  <a:schemeClr val="tx2"/>
                </a:solidFill>
              </a:defRPr>
            </a:lvl3pPr>
            <a:lvl4pPr>
              <a:lnSpc>
                <a:spcPct val="95000"/>
              </a:lnSpc>
              <a:spcAft>
                <a:spcPts val="1000"/>
              </a:spcAft>
              <a:defRPr sz="1100" baseline="0">
                <a:solidFill>
                  <a:schemeClr val="tx2"/>
                </a:solidFill>
              </a:defRPr>
            </a:lvl4pPr>
            <a:lvl5pPr>
              <a:lnSpc>
                <a:spcPct val="114000"/>
              </a:lnSpc>
              <a:defRPr sz="1000" baseline="0">
                <a:solidFill>
                  <a:schemeClr val="tx2"/>
                </a:solidFill>
              </a:defRPr>
            </a:lvl5pPr>
          </a:lstStyle>
          <a:p>
            <a:pPr lvl="0"/>
            <a:r>
              <a:rPr lang="en-US"/>
              <a:t>First level text</a:t>
            </a:r>
          </a:p>
          <a:p>
            <a:pPr lvl="1"/>
            <a:r>
              <a:rPr lang="en-US"/>
              <a:t>2nd level text</a:t>
            </a:r>
          </a:p>
          <a:p>
            <a:pPr lvl="2"/>
            <a:r>
              <a:rPr lang="en-US"/>
              <a:t>3rd level text</a:t>
            </a:r>
          </a:p>
          <a:p>
            <a:pPr lvl="3"/>
            <a:r>
              <a:rPr lang="en-US"/>
              <a:t>4th level text</a:t>
            </a:r>
          </a:p>
          <a:p>
            <a:pPr lvl="4"/>
            <a:r>
              <a:rPr lang="en-US"/>
              <a:t>5th level text</a:t>
            </a:r>
          </a:p>
        </p:txBody>
      </p:sp>
    </p:spTree>
    <p:extLst>
      <p:ext uri="{BB962C8B-B14F-4D97-AF65-F5344CB8AC3E}">
        <p14:creationId xmlns:p14="http://schemas.microsoft.com/office/powerpoint/2010/main" val="25379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Rectangle 3"/>
          <p:cNvSpPr/>
          <p:nvPr userDrawn="1"/>
        </p:nvSpPr>
        <p:spPr>
          <a:xfrm>
            <a:off x="0" y="861501"/>
            <a:ext cx="291830" cy="5133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6001967" y="862013"/>
            <a:ext cx="283428" cy="5133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hasCustomPrompt="1"/>
          </p:nvPr>
        </p:nvSpPr>
        <p:spPr>
          <a:xfrm>
            <a:off x="6285394" y="862013"/>
            <a:ext cx="2858605" cy="5133270"/>
          </a:xfrm>
          <a:solidFill>
            <a:schemeClr val="bg2"/>
          </a:solidFill>
        </p:spPr>
        <p:txBody>
          <a:bodyPr anchor="ctr" anchorCtr="0"/>
          <a:lstStyle>
            <a:lvl1pPr algn="ctr">
              <a:defRPr/>
            </a:lvl1pPr>
          </a:lstStyle>
          <a:p>
            <a:r>
              <a:rPr lang="en-US"/>
              <a:t>Click icon to </a:t>
            </a:r>
            <a:br>
              <a:rPr lang="en-US"/>
            </a:br>
            <a:r>
              <a:rPr lang="en-US"/>
              <a:t/>
            </a:r>
            <a:br>
              <a:rPr lang="en-US"/>
            </a:br>
            <a:r>
              <a:rPr lang="en-US"/>
              <a:t/>
            </a:r>
            <a:br>
              <a:rPr lang="en-US"/>
            </a:br>
            <a:r>
              <a:rPr lang="en-US"/>
              <a:t>insert image</a:t>
            </a:r>
          </a:p>
        </p:txBody>
      </p:sp>
      <p:sp>
        <p:nvSpPr>
          <p:cNvPr id="17" name="Text Placeholder 16"/>
          <p:cNvSpPr>
            <a:spLocks noGrp="1"/>
          </p:cNvSpPr>
          <p:nvPr>
            <p:ph type="body" sz="quarter" idx="11" hasCustomPrompt="1"/>
          </p:nvPr>
        </p:nvSpPr>
        <p:spPr>
          <a:xfrm>
            <a:off x="574674" y="1290638"/>
            <a:ext cx="3908425" cy="943679"/>
          </a:xfrm>
        </p:spPr>
        <p:txBody>
          <a:bodyPr>
            <a:noAutofit/>
          </a:bodyPr>
          <a:lstStyle>
            <a:lvl1pPr>
              <a:lnSpc>
                <a:spcPts val="3000"/>
              </a:lnSpc>
              <a:spcAft>
                <a:spcPts val="0"/>
              </a:spcAft>
              <a:defRPr sz="2800" b="0" baseline="0">
                <a:solidFill>
                  <a:schemeClr val="accent1"/>
                </a:solidFill>
              </a:defRPr>
            </a:lvl1pPr>
          </a:lstStyle>
          <a:p>
            <a:pPr lvl="0"/>
            <a:r>
              <a:rPr lang="en-US"/>
              <a:t>Divider title:</a:t>
            </a:r>
            <a:br>
              <a:rPr lang="en-US"/>
            </a:br>
            <a:r>
              <a:rPr lang="en-US"/>
              <a:t>Arial 28pt regular</a:t>
            </a:r>
          </a:p>
        </p:txBody>
      </p:sp>
      <p:sp>
        <p:nvSpPr>
          <p:cNvPr id="19" name="Text Placeholder 16"/>
          <p:cNvSpPr>
            <a:spLocks noGrp="1"/>
          </p:cNvSpPr>
          <p:nvPr>
            <p:ph type="body" sz="quarter" idx="12" hasCustomPrompt="1"/>
          </p:nvPr>
        </p:nvSpPr>
        <p:spPr>
          <a:xfrm>
            <a:off x="574675" y="2385361"/>
            <a:ext cx="3908424" cy="1404002"/>
          </a:xfrm>
        </p:spPr>
        <p:txBody>
          <a:bodyPr>
            <a:noAutofit/>
          </a:bodyPr>
          <a:lstStyle>
            <a:lvl1pPr>
              <a:lnSpc>
                <a:spcPts val="2000"/>
              </a:lnSpc>
              <a:spcAft>
                <a:spcPts val="0"/>
              </a:spcAft>
              <a:defRPr sz="1800" b="0" baseline="0">
                <a:solidFill>
                  <a:schemeClr val="accent1"/>
                </a:solidFill>
              </a:defRPr>
            </a:lvl1pPr>
          </a:lstStyle>
          <a:p>
            <a:pPr lvl="0"/>
            <a:r>
              <a:rPr lang="en-US"/>
              <a:t>Subhead: Arial 18pt regular</a:t>
            </a:r>
          </a:p>
        </p:txBody>
      </p:sp>
      <p:sp>
        <p:nvSpPr>
          <p:cNvPr id="11" name="Footer Placeholder 35"/>
          <p:cNvSpPr>
            <a:spLocks noGrp="1"/>
          </p:cNvSpPr>
          <p:nvPr>
            <p:ph type="ftr" sz="quarter" idx="3"/>
          </p:nvPr>
        </p:nvSpPr>
        <p:spPr>
          <a:xfrm>
            <a:off x="764619" y="6310849"/>
            <a:ext cx="3718481" cy="158750"/>
          </a:xfrm>
          <a:prstGeom prst="rect">
            <a:avLst/>
          </a:prstGeom>
          <a:ln>
            <a:noFill/>
          </a:ln>
        </p:spPr>
        <p:txBody>
          <a:bodyPr vert="horz" lIns="0" tIns="0" rIns="91440" bIns="0" rtlCol="0" anchor="ctr"/>
          <a:lstStyle>
            <a:lvl1pPr algn="l">
              <a:defRPr sz="650" b="1" i="0">
                <a:solidFill>
                  <a:schemeClr val="tx1"/>
                </a:solidFill>
                <a:latin typeface="+mj-lt"/>
                <a:ea typeface="IB Fedra" pitchFamily="34" charset="0"/>
              </a:defRPr>
            </a:lvl1pPr>
          </a:lstStyle>
          <a:p>
            <a:r>
              <a:rPr lang="en-US"/>
              <a:t>Delaware North Orientation</a:t>
            </a:r>
          </a:p>
        </p:txBody>
      </p:sp>
      <p:sp>
        <p:nvSpPr>
          <p:cNvPr id="12" name="Slide Number Placeholder 5"/>
          <p:cNvSpPr txBox="1">
            <a:spLocks/>
          </p:cNvSpPr>
          <p:nvPr userDrawn="1"/>
        </p:nvSpPr>
        <p:spPr>
          <a:xfrm>
            <a:off x="406259" y="6225972"/>
            <a:ext cx="215247" cy="329756"/>
          </a:xfrm>
          <a:prstGeom prst="rect">
            <a:avLst/>
          </a:prstGeom>
        </p:spPr>
        <p:txBody>
          <a:bodyPr vert="horz" lIns="0" tIns="0" rIns="0" bIns="0" rtlCol="0" anchor="ctr"/>
          <a:lstStyle>
            <a:defPPr>
              <a:defRPr lang="en-US"/>
            </a:defPPr>
            <a:lvl1pPr marL="0" algn="r" defTabSz="914400" rtl="0" eaLnBrk="1" latinLnBrk="0" hangingPunct="1">
              <a:defRPr sz="65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D36294-2849-48A8-8531-5354CF3095D2}" type="slidenum">
              <a:rPr lang="en-US" smtClean="0"/>
              <a:pPr/>
              <a:t>‹#›</a:t>
            </a:fld>
            <a:endParaRPr lang="en-US"/>
          </a:p>
        </p:txBody>
      </p:sp>
      <p:cxnSp>
        <p:nvCxnSpPr>
          <p:cNvPr id="13" name="Straight Connector 12"/>
          <p:cNvCxnSpPr/>
          <p:nvPr userDrawn="1"/>
        </p:nvCxnSpPr>
        <p:spPr>
          <a:xfrm>
            <a:off x="690563" y="6367463"/>
            <a:ext cx="0" cy="76200"/>
          </a:xfrm>
          <a:prstGeom prst="line">
            <a:avLst/>
          </a:prstGeom>
          <a:ln w="6350">
            <a:solidFill>
              <a:schemeClr val="bg2"/>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97" y="6217919"/>
            <a:ext cx="1600203" cy="640081"/>
          </a:xfrm>
          <a:prstGeom prst="rect">
            <a:avLst/>
          </a:prstGeom>
        </p:spPr>
      </p:pic>
    </p:spTree>
    <p:extLst>
      <p:ext uri="{BB962C8B-B14F-4D97-AF65-F5344CB8AC3E}">
        <p14:creationId xmlns:p14="http://schemas.microsoft.com/office/powerpoint/2010/main" val="336727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2" name="Text Placeholder 16"/>
          <p:cNvSpPr>
            <a:spLocks noGrp="1"/>
          </p:cNvSpPr>
          <p:nvPr>
            <p:ph type="body" sz="quarter" idx="11" hasCustomPrompt="1"/>
          </p:nvPr>
        </p:nvSpPr>
        <p:spPr>
          <a:xfrm>
            <a:off x="574674" y="1290638"/>
            <a:ext cx="5548148" cy="2498725"/>
          </a:xfrm>
        </p:spPr>
        <p:txBody>
          <a:bodyPr>
            <a:noAutofit/>
          </a:bodyPr>
          <a:lstStyle>
            <a:lvl1pPr>
              <a:lnSpc>
                <a:spcPts val="3800"/>
              </a:lnSpc>
              <a:spcAft>
                <a:spcPts val="0"/>
              </a:spcAft>
              <a:defRPr sz="3600" b="0" baseline="0">
                <a:solidFill>
                  <a:schemeClr val="accent1"/>
                </a:solidFill>
              </a:defRPr>
            </a:lvl1pPr>
          </a:lstStyle>
          <a:p>
            <a:pPr lvl="0"/>
            <a:r>
              <a:rPr lang="en-US"/>
              <a:t>Document title: </a:t>
            </a:r>
            <a:br>
              <a:rPr lang="en-US"/>
            </a:br>
            <a:r>
              <a:rPr lang="en-US"/>
              <a:t>Arial 36pt regular</a:t>
            </a:r>
          </a:p>
        </p:txBody>
      </p:sp>
      <p:sp>
        <p:nvSpPr>
          <p:cNvPr id="13" name="Text Placeholder 16"/>
          <p:cNvSpPr>
            <a:spLocks noGrp="1"/>
          </p:cNvSpPr>
          <p:nvPr>
            <p:ph type="body" sz="quarter" idx="12" hasCustomPrompt="1"/>
          </p:nvPr>
        </p:nvSpPr>
        <p:spPr>
          <a:xfrm>
            <a:off x="574674" y="4426084"/>
            <a:ext cx="5548147" cy="1400782"/>
          </a:xfrm>
        </p:spPr>
        <p:txBody>
          <a:bodyPr>
            <a:noAutofit/>
          </a:bodyPr>
          <a:lstStyle>
            <a:lvl1pPr>
              <a:lnSpc>
                <a:spcPts val="3000"/>
              </a:lnSpc>
              <a:spcAft>
                <a:spcPts val="0"/>
              </a:spcAft>
              <a:defRPr sz="2800" b="0" baseline="0">
                <a:solidFill>
                  <a:schemeClr val="accent1"/>
                </a:solidFill>
              </a:defRPr>
            </a:lvl1pPr>
          </a:lstStyle>
          <a:p>
            <a:pPr lvl="0"/>
            <a:r>
              <a:rPr lang="en-US"/>
              <a:t>Subhead: Arial 28pt regular</a:t>
            </a:r>
          </a:p>
        </p:txBody>
      </p:sp>
      <p:sp>
        <p:nvSpPr>
          <p:cNvPr id="14" name="Footer Placeholder 35"/>
          <p:cNvSpPr>
            <a:spLocks noGrp="1"/>
          </p:cNvSpPr>
          <p:nvPr>
            <p:ph type="ftr" sz="quarter" idx="3"/>
          </p:nvPr>
        </p:nvSpPr>
        <p:spPr>
          <a:xfrm>
            <a:off x="764619" y="6310849"/>
            <a:ext cx="3718481" cy="158750"/>
          </a:xfrm>
          <a:prstGeom prst="rect">
            <a:avLst/>
          </a:prstGeom>
          <a:ln>
            <a:noFill/>
          </a:ln>
        </p:spPr>
        <p:txBody>
          <a:bodyPr vert="horz" lIns="0" tIns="0" rIns="91440" bIns="0" rtlCol="0" anchor="ctr"/>
          <a:lstStyle>
            <a:lvl1pPr algn="l">
              <a:defRPr sz="650" b="1" i="0">
                <a:solidFill>
                  <a:schemeClr val="tx1"/>
                </a:solidFill>
                <a:latin typeface="+mj-lt"/>
                <a:ea typeface="IB Fedra" pitchFamily="34" charset="0"/>
              </a:defRPr>
            </a:lvl1pPr>
          </a:lstStyle>
          <a:p>
            <a:r>
              <a:rPr lang="en-US"/>
              <a:t>Delaware North Orientation</a:t>
            </a:r>
          </a:p>
        </p:txBody>
      </p:sp>
      <p:sp>
        <p:nvSpPr>
          <p:cNvPr id="15" name="Slide Number Placeholder 5"/>
          <p:cNvSpPr txBox="1">
            <a:spLocks/>
          </p:cNvSpPr>
          <p:nvPr userDrawn="1"/>
        </p:nvSpPr>
        <p:spPr>
          <a:xfrm>
            <a:off x="406259" y="6225972"/>
            <a:ext cx="215247" cy="329756"/>
          </a:xfrm>
          <a:prstGeom prst="rect">
            <a:avLst/>
          </a:prstGeom>
        </p:spPr>
        <p:txBody>
          <a:bodyPr vert="horz" lIns="0" tIns="0" rIns="0" bIns="0" rtlCol="0" anchor="ctr"/>
          <a:lstStyle>
            <a:defPPr>
              <a:defRPr lang="en-US"/>
            </a:defPPr>
            <a:lvl1pPr marL="0" algn="r" defTabSz="914400" rtl="0" eaLnBrk="1" latinLnBrk="0" hangingPunct="1">
              <a:defRPr sz="65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D36294-2849-48A8-8531-5354CF3095D2}" type="slidenum">
              <a:rPr lang="en-US" smtClean="0"/>
              <a:pPr/>
              <a:t>‹#›</a:t>
            </a:fld>
            <a:endParaRPr lang="en-US"/>
          </a:p>
        </p:txBody>
      </p:sp>
      <p:cxnSp>
        <p:nvCxnSpPr>
          <p:cNvPr id="16" name="Straight Connector 15"/>
          <p:cNvCxnSpPr/>
          <p:nvPr userDrawn="1"/>
        </p:nvCxnSpPr>
        <p:spPr>
          <a:xfrm>
            <a:off x="690563" y="6367463"/>
            <a:ext cx="0" cy="76200"/>
          </a:xfrm>
          <a:prstGeom prst="line">
            <a:avLst/>
          </a:prstGeom>
          <a:ln w="63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0" y="861501"/>
            <a:ext cx="291830" cy="51337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7431932" y="861501"/>
            <a:ext cx="1135442" cy="5125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8549652" y="861501"/>
            <a:ext cx="325107" cy="5125830"/>
          </a:xfrm>
          <a:prstGeom prst="rect">
            <a:avLst/>
          </a:prstGeom>
          <a:solidFill>
            <a:srgbClr val="006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p:cNvSpPr/>
          <p:nvPr userDrawn="1"/>
        </p:nvSpPr>
        <p:spPr>
          <a:xfrm>
            <a:off x="8860631" y="862012"/>
            <a:ext cx="283369" cy="5125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97" y="6217919"/>
            <a:ext cx="1600203" cy="640081"/>
          </a:xfrm>
          <a:prstGeom prst="rect">
            <a:avLst/>
          </a:prstGeom>
        </p:spPr>
      </p:pic>
    </p:spTree>
    <p:extLst>
      <p:ext uri="{BB962C8B-B14F-4D97-AF65-F5344CB8AC3E}">
        <p14:creationId xmlns:p14="http://schemas.microsoft.com/office/powerpoint/2010/main" val="370147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4" name="Footer Placeholder 35"/>
          <p:cNvSpPr>
            <a:spLocks noGrp="1"/>
          </p:cNvSpPr>
          <p:nvPr>
            <p:ph type="ftr" sz="quarter" idx="3"/>
          </p:nvPr>
        </p:nvSpPr>
        <p:spPr>
          <a:xfrm>
            <a:off x="764619" y="6310849"/>
            <a:ext cx="3718481" cy="158750"/>
          </a:xfrm>
          <a:prstGeom prst="rect">
            <a:avLst/>
          </a:prstGeom>
          <a:ln>
            <a:noFill/>
          </a:ln>
        </p:spPr>
        <p:txBody>
          <a:bodyPr vert="horz" lIns="0" tIns="0" rIns="91440" bIns="0" rtlCol="0" anchor="ctr"/>
          <a:lstStyle>
            <a:lvl1pPr algn="l">
              <a:defRPr sz="650" b="1" i="0">
                <a:solidFill>
                  <a:schemeClr val="tx1"/>
                </a:solidFill>
                <a:latin typeface="+mj-lt"/>
                <a:ea typeface="IB Fedra" pitchFamily="34" charset="0"/>
              </a:defRPr>
            </a:lvl1pPr>
          </a:lstStyle>
          <a:p>
            <a:r>
              <a:rPr lang="en-US"/>
              <a:t>Delaware North Orientation</a:t>
            </a:r>
          </a:p>
        </p:txBody>
      </p:sp>
      <p:sp>
        <p:nvSpPr>
          <p:cNvPr id="15" name="Slide Number Placeholder 5"/>
          <p:cNvSpPr txBox="1">
            <a:spLocks/>
          </p:cNvSpPr>
          <p:nvPr userDrawn="1"/>
        </p:nvSpPr>
        <p:spPr>
          <a:xfrm>
            <a:off x="406259" y="6225972"/>
            <a:ext cx="215247" cy="329756"/>
          </a:xfrm>
          <a:prstGeom prst="rect">
            <a:avLst/>
          </a:prstGeom>
        </p:spPr>
        <p:txBody>
          <a:bodyPr vert="horz" lIns="0" tIns="0" rIns="0" bIns="0" rtlCol="0" anchor="ctr"/>
          <a:lstStyle>
            <a:defPPr>
              <a:defRPr lang="en-US"/>
            </a:defPPr>
            <a:lvl1pPr marL="0" algn="r" defTabSz="914400" rtl="0" eaLnBrk="1" latinLnBrk="0" hangingPunct="1">
              <a:defRPr sz="65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D36294-2849-48A8-8531-5354CF3095D2}" type="slidenum">
              <a:rPr lang="en-US" smtClean="0"/>
              <a:pPr/>
              <a:t>‹#›</a:t>
            </a:fld>
            <a:endParaRPr lang="en-US"/>
          </a:p>
        </p:txBody>
      </p:sp>
      <p:cxnSp>
        <p:nvCxnSpPr>
          <p:cNvPr id="16" name="Straight Connector 15"/>
          <p:cNvCxnSpPr/>
          <p:nvPr userDrawn="1"/>
        </p:nvCxnSpPr>
        <p:spPr>
          <a:xfrm>
            <a:off x="690563" y="6367463"/>
            <a:ext cx="0" cy="76200"/>
          </a:xfrm>
          <a:prstGeom prst="line">
            <a:avLst/>
          </a:prstGeom>
          <a:ln w="6350">
            <a:solidFill>
              <a:schemeClr val="bg2"/>
            </a:solidFill>
            <a:tailEnd type="non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97" y="6217919"/>
            <a:ext cx="1600203" cy="640081"/>
          </a:xfrm>
          <a:prstGeom prst="rect">
            <a:avLst/>
          </a:prstGeom>
        </p:spPr>
      </p:pic>
      <p:sp>
        <p:nvSpPr>
          <p:cNvPr id="20" name="Rectangle 19"/>
          <p:cNvSpPr/>
          <p:nvPr userDrawn="1"/>
        </p:nvSpPr>
        <p:spPr>
          <a:xfrm>
            <a:off x="7422202" y="4075889"/>
            <a:ext cx="1721798" cy="1284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p:cNvSpPr/>
          <p:nvPr userDrawn="1"/>
        </p:nvSpPr>
        <p:spPr>
          <a:xfrm>
            <a:off x="0" y="4075889"/>
            <a:ext cx="6284068" cy="1284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284068" y="4075889"/>
            <a:ext cx="286964" cy="1284051"/>
          </a:xfrm>
          <a:prstGeom prst="rect">
            <a:avLst/>
          </a:prstGeom>
          <a:solidFill>
            <a:srgbClr val="006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p:cNvSpPr/>
          <p:nvPr userDrawn="1"/>
        </p:nvSpPr>
        <p:spPr>
          <a:xfrm>
            <a:off x="6571032" y="4075889"/>
            <a:ext cx="569069" cy="1284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ext Placeholder 16"/>
          <p:cNvSpPr>
            <a:spLocks noGrp="1"/>
          </p:cNvSpPr>
          <p:nvPr>
            <p:ph type="body" sz="quarter" idx="12" hasCustomPrompt="1"/>
          </p:nvPr>
        </p:nvSpPr>
        <p:spPr>
          <a:xfrm>
            <a:off x="574674" y="4426084"/>
            <a:ext cx="5548147" cy="836580"/>
          </a:xfrm>
        </p:spPr>
        <p:txBody>
          <a:bodyPr>
            <a:noAutofit/>
          </a:bodyPr>
          <a:lstStyle>
            <a:lvl1pPr>
              <a:lnSpc>
                <a:spcPts val="3000"/>
              </a:lnSpc>
              <a:spcAft>
                <a:spcPts val="0"/>
              </a:spcAft>
              <a:defRPr sz="2800" b="0" baseline="0">
                <a:solidFill>
                  <a:schemeClr val="bg1"/>
                </a:solidFill>
              </a:defRPr>
            </a:lvl1pPr>
          </a:lstStyle>
          <a:p>
            <a:pPr lvl="0"/>
            <a:r>
              <a:rPr lang="en-US"/>
              <a:t>Subhead: Arial 28pt regular</a:t>
            </a:r>
          </a:p>
        </p:txBody>
      </p:sp>
      <p:sp>
        <p:nvSpPr>
          <p:cNvPr id="12" name="Text Placeholder 16"/>
          <p:cNvSpPr>
            <a:spLocks noGrp="1"/>
          </p:cNvSpPr>
          <p:nvPr>
            <p:ph type="body" sz="quarter" idx="11" hasCustomPrompt="1"/>
          </p:nvPr>
        </p:nvSpPr>
        <p:spPr>
          <a:xfrm>
            <a:off x="574674" y="1290638"/>
            <a:ext cx="5548148" cy="2498725"/>
          </a:xfrm>
        </p:spPr>
        <p:txBody>
          <a:bodyPr>
            <a:noAutofit/>
          </a:bodyPr>
          <a:lstStyle>
            <a:lvl1pPr>
              <a:lnSpc>
                <a:spcPts val="3800"/>
              </a:lnSpc>
              <a:spcAft>
                <a:spcPts val="0"/>
              </a:spcAft>
              <a:defRPr sz="3600" b="0" baseline="0">
                <a:solidFill>
                  <a:schemeClr val="accent1"/>
                </a:solidFill>
              </a:defRPr>
            </a:lvl1pPr>
          </a:lstStyle>
          <a:p>
            <a:pPr lvl="0"/>
            <a:r>
              <a:rPr lang="en-US"/>
              <a:t>Divider title:</a:t>
            </a:r>
            <a:br>
              <a:rPr lang="en-US"/>
            </a:br>
            <a:r>
              <a:rPr lang="en-US"/>
              <a:t>Arial 36pt regular</a:t>
            </a:r>
          </a:p>
        </p:txBody>
      </p:sp>
    </p:spTree>
    <p:extLst>
      <p:ext uri="{BB962C8B-B14F-4D97-AF65-F5344CB8AC3E}">
        <p14:creationId xmlns:p14="http://schemas.microsoft.com/office/powerpoint/2010/main" val="2487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13" name="Footer Placeholder 35"/>
          <p:cNvSpPr>
            <a:spLocks noGrp="1"/>
          </p:cNvSpPr>
          <p:nvPr>
            <p:ph type="ftr" sz="quarter" idx="3"/>
          </p:nvPr>
        </p:nvSpPr>
        <p:spPr>
          <a:xfrm>
            <a:off x="764619" y="6310849"/>
            <a:ext cx="3718481" cy="158750"/>
          </a:xfrm>
          <a:prstGeom prst="rect">
            <a:avLst/>
          </a:prstGeom>
          <a:ln>
            <a:noFill/>
          </a:ln>
        </p:spPr>
        <p:txBody>
          <a:bodyPr vert="horz" lIns="0" tIns="0" rIns="91440" bIns="0" rtlCol="0" anchor="ctr"/>
          <a:lstStyle>
            <a:lvl1pPr algn="l">
              <a:defRPr sz="650" b="1" i="0">
                <a:solidFill>
                  <a:schemeClr val="tx1"/>
                </a:solidFill>
                <a:latin typeface="+mj-lt"/>
                <a:ea typeface="IB Fedra" pitchFamily="34" charset="0"/>
              </a:defRPr>
            </a:lvl1pPr>
          </a:lstStyle>
          <a:p>
            <a:r>
              <a:rPr lang="en-US"/>
              <a:t>Delaware North Orientation</a:t>
            </a:r>
          </a:p>
        </p:txBody>
      </p:sp>
      <p:sp>
        <p:nvSpPr>
          <p:cNvPr id="14" name="Slide Number Placeholder 5"/>
          <p:cNvSpPr txBox="1">
            <a:spLocks/>
          </p:cNvSpPr>
          <p:nvPr userDrawn="1"/>
        </p:nvSpPr>
        <p:spPr>
          <a:xfrm>
            <a:off x="406259" y="6225972"/>
            <a:ext cx="215247" cy="329756"/>
          </a:xfrm>
          <a:prstGeom prst="rect">
            <a:avLst/>
          </a:prstGeom>
        </p:spPr>
        <p:txBody>
          <a:bodyPr vert="horz" lIns="0" tIns="0" rIns="0" bIns="0" rtlCol="0" anchor="ctr"/>
          <a:lstStyle>
            <a:defPPr>
              <a:defRPr lang="en-US"/>
            </a:defPPr>
            <a:lvl1pPr marL="0" algn="r" defTabSz="914400" rtl="0" eaLnBrk="1" latinLnBrk="0" hangingPunct="1">
              <a:defRPr sz="65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D36294-2849-48A8-8531-5354CF3095D2}" type="slidenum">
              <a:rPr lang="en-US" smtClean="0"/>
              <a:pPr/>
              <a:t>‹#›</a:t>
            </a:fld>
            <a:endParaRPr lang="en-US"/>
          </a:p>
        </p:txBody>
      </p:sp>
      <p:cxnSp>
        <p:nvCxnSpPr>
          <p:cNvPr id="15" name="Straight Connector 14"/>
          <p:cNvCxnSpPr/>
          <p:nvPr userDrawn="1"/>
        </p:nvCxnSpPr>
        <p:spPr>
          <a:xfrm>
            <a:off x="690563" y="6367463"/>
            <a:ext cx="0" cy="76200"/>
          </a:xfrm>
          <a:prstGeom prst="line">
            <a:avLst/>
          </a:prstGeom>
          <a:ln w="63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74675" y="855678"/>
            <a:ext cx="8110538"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97" y="6217919"/>
            <a:ext cx="1600203" cy="640081"/>
          </a:xfrm>
          <a:prstGeom prst="rect">
            <a:avLst/>
          </a:prstGeom>
        </p:spPr>
      </p:pic>
    </p:spTree>
    <p:extLst>
      <p:ext uri="{BB962C8B-B14F-4D97-AF65-F5344CB8AC3E}">
        <p14:creationId xmlns:p14="http://schemas.microsoft.com/office/powerpoint/2010/main" val="106881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Delaware North Orientation</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91BA17C-BC9A-45EF-8045-BDF2ED3726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451" y="414338"/>
            <a:ext cx="8114762" cy="407784"/>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574675" y="1268760"/>
            <a:ext cx="8110538" cy="4832003"/>
          </a:xfrm>
          <a:prstGeom prst="rect">
            <a:avLst/>
          </a:prstGeom>
        </p:spPr>
        <p:txBody>
          <a:bodyPr vert="horz" lIns="0" tIns="0" rIns="0" bIns="0" rtlCol="0">
            <a:noAutofit/>
          </a:bodyPr>
          <a:lstStyle/>
          <a:p>
            <a:pPr lvl="0"/>
            <a:r>
              <a:rPr lang="en-CA"/>
              <a:t>First level text: Arial 18pt regular</a:t>
            </a:r>
          </a:p>
          <a:p>
            <a:pPr lvl="1"/>
            <a:r>
              <a:rPr lang="en-US"/>
              <a:t>2nd level text Arial 16pt regular</a:t>
            </a:r>
            <a:endParaRPr lang="en-CA"/>
          </a:p>
          <a:p>
            <a:pPr lvl="2"/>
            <a:r>
              <a:rPr lang="en-US"/>
              <a:t>3rd level text Arial 14pt regular</a:t>
            </a:r>
            <a:endParaRPr lang="en-CA"/>
          </a:p>
          <a:p>
            <a:pPr lvl="3"/>
            <a:r>
              <a:rPr lang="en-US"/>
              <a:t>4th level text Arial 12pt regular</a:t>
            </a:r>
          </a:p>
          <a:p>
            <a:pPr lvl="4"/>
            <a:r>
              <a:rPr lang="en-US"/>
              <a:t>5th level text, Arial 11pt regular</a:t>
            </a:r>
            <a:endParaRPr lang="en-CA"/>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77" r:id="rId1"/>
    <p:sldLayoutId id="2147483694" r:id="rId2"/>
    <p:sldLayoutId id="2147483675" r:id="rId3"/>
    <p:sldLayoutId id="2147483680" r:id="rId4"/>
    <p:sldLayoutId id="2147483681" r:id="rId5"/>
    <p:sldLayoutId id="2147483684" r:id="rId6"/>
    <p:sldLayoutId id="2147483695" r:id="rId7"/>
    <p:sldLayoutId id="2147483691" r:id="rId8"/>
    <p:sldLayoutId id="2147483696" r:id="rId9"/>
  </p:sldLayoutIdLst>
  <p:hf sldNum="0" hdr="0" dt="0"/>
  <p:txStyles>
    <p:titleStyle>
      <a:lvl1pPr algn="l" defTabSz="914400" rtl="0" eaLnBrk="1" latinLnBrk="0" hangingPunct="1">
        <a:lnSpc>
          <a:spcPts val="2300"/>
        </a:lnSpc>
        <a:spcBef>
          <a:spcPct val="0"/>
        </a:spcBef>
        <a:buNone/>
        <a:defRPr sz="2100" b="1" kern="1200" baseline="0">
          <a:solidFill>
            <a:schemeClr val="tx1"/>
          </a:solidFill>
          <a:latin typeface="+mj-lt"/>
          <a:ea typeface="+mj-ea"/>
          <a:cs typeface="Calibri" pitchFamily="34" charset="0"/>
        </a:defRPr>
      </a:lvl1pPr>
    </p:titleStyle>
    <p:bodyStyle>
      <a:lvl1pPr marL="0" indent="0" algn="l" defTabSz="914400" rtl="0" eaLnBrk="1" latinLnBrk="0" hangingPunct="1">
        <a:lnSpc>
          <a:spcPct val="102000"/>
        </a:lnSpc>
        <a:spcBef>
          <a:spcPts val="0"/>
        </a:spcBef>
        <a:spcAft>
          <a:spcPts val="800"/>
        </a:spcAft>
        <a:buClr>
          <a:schemeClr val="accent4"/>
        </a:buClr>
        <a:buFont typeface="Arial" pitchFamily="34" charset="0"/>
        <a:buNone/>
        <a:defRPr sz="1800" b="0" kern="1200">
          <a:solidFill>
            <a:schemeClr val="tx2"/>
          </a:solidFill>
          <a:latin typeface="Arial" panose="020B0604020202020204" pitchFamily="34" charset="0"/>
          <a:ea typeface="+mn-ea"/>
          <a:cs typeface="Arial" panose="020B0604020202020204" pitchFamily="34" charset="0"/>
        </a:defRPr>
      </a:lvl1pPr>
      <a:lvl2pPr marL="365760" indent="-137160" algn="l" defTabSz="914400" rtl="0" eaLnBrk="1" latinLnBrk="0" hangingPunct="1">
        <a:lnSpc>
          <a:spcPct val="80000"/>
        </a:lnSpc>
        <a:spcBef>
          <a:spcPts val="0"/>
        </a:spcBef>
        <a:spcAft>
          <a:spcPts val="800"/>
        </a:spcAft>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594360" indent="-137160" algn="l" defTabSz="914400" rtl="0" eaLnBrk="1" latinLnBrk="0" hangingPunct="1">
        <a:lnSpc>
          <a:spcPct val="100000"/>
        </a:lnSpc>
        <a:spcBef>
          <a:spcPts val="0"/>
        </a:spcBef>
        <a:spcAft>
          <a:spcPts val="800"/>
        </a:spcAft>
        <a:buClr>
          <a:schemeClr val="tx2"/>
        </a:buClr>
        <a:buSzPct val="100000"/>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3pPr>
      <a:lvl4pPr marL="777240" indent="-137160" algn="l" defTabSz="914400" rtl="0" eaLnBrk="1" latinLnBrk="0" hangingPunct="1">
        <a:lnSpc>
          <a:spcPct val="95000"/>
        </a:lnSpc>
        <a:spcBef>
          <a:spcPts val="0"/>
        </a:spcBef>
        <a:spcAft>
          <a:spcPts val="800"/>
        </a:spcAft>
        <a:buClr>
          <a:schemeClr val="tx2"/>
        </a:buClr>
        <a:buSzPct val="100000"/>
        <a:buFont typeface="Arial" panose="020B0604020202020204" pitchFamily="34" charset="0"/>
        <a:buChar char="•"/>
        <a:defRPr sz="1200" kern="1200" baseline="0">
          <a:solidFill>
            <a:schemeClr val="tx2"/>
          </a:solidFill>
          <a:latin typeface="Arial" panose="020B0604020202020204" pitchFamily="34" charset="0"/>
          <a:ea typeface="+mn-ea"/>
          <a:cs typeface="Arial" panose="020B0604020202020204" pitchFamily="34" charset="0"/>
        </a:defRPr>
      </a:lvl4pPr>
      <a:lvl5pPr marL="1005840" indent="-137160" algn="l" defTabSz="914400" rtl="0" eaLnBrk="1" latinLnBrk="0" hangingPunct="1">
        <a:lnSpc>
          <a:spcPct val="95000"/>
        </a:lnSpc>
        <a:spcBef>
          <a:spcPts val="0"/>
        </a:spcBef>
        <a:spcAft>
          <a:spcPts val="800"/>
        </a:spcAft>
        <a:buClr>
          <a:schemeClr val="tx2"/>
        </a:buClr>
        <a:buSzPct val="100000"/>
        <a:buFont typeface="Arial" pitchFamily="34" charset="0"/>
        <a:buChar char="•"/>
        <a:defRPr sz="11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lawarenorth.ethicspoint.com/"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1" r="41"/>
          <a:stretch>
            <a:fillRect/>
          </a:stretch>
        </p:blipFill>
        <p:spPr/>
      </p:pic>
      <p:sp>
        <p:nvSpPr>
          <p:cNvPr id="5" name="Text Placeholder 4"/>
          <p:cNvSpPr>
            <a:spLocks noGrp="1"/>
          </p:cNvSpPr>
          <p:nvPr>
            <p:ph type="body" sz="quarter" idx="11"/>
          </p:nvPr>
        </p:nvSpPr>
        <p:spPr>
          <a:xfrm>
            <a:off x="574675" y="1027028"/>
            <a:ext cx="5137944" cy="2138362"/>
          </a:xfrm>
        </p:spPr>
        <p:txBody>
          <a:bodyPr vert="horz" lIns="0" tIns="0" rIns="0" bIns="0" rtlCol="0" anchor="t">
            <a:noAutofit/>
          </a:bodyPr>
          <a:lstStyle/>
          <a:p>
            <a:r>
              <a:rPr lang="en-US" dirty="0"/>
              <a:t>Delaware North Sportservice</a:t>
            </a:r>
          </a:p>
          <a:p>
            <a:r>
              <a:rPr lang="en-US" dirty="0"/>
              <a:t>NPO Volunteer Information</a:t>
            </a:r>
          </a:p>
        </p:txBody>
      </p:sp>
      <p:sp>
        <p:nvSpPr>
          <p:cNvPr id="10" name="Text Placeholder 9"/>
          <p:cNvSpPr>
            <a:spLocks noGrp="1"/>
          </p:cNvSpPr>
          <p:nvPr>
            <p:ph type="body" sz="quarter" idx="12"/>
          </p:nvPr>
        </p:nvSpPr>
        <p:spPr>
          <a:xfrm>
            <a:off x="164757" y="4397313"/>
            <a:ext cx="4318343" cy="779737"/>
          </a:xfrm>
        </p:spPr>
        <p:txBody>
          <a:bodyPr/>
          <a:lstStyle/>
          <a:p>
            <a:r>
              <a:rPr lang="en-US" dirty="0" smtClean="0"/>
              <a:t>WELCOME TO THE 2018 SEASON</a:t>
            </a:r>
            <a:endParaRPr lang="en-US" dirty="0"/>
          </a:p>
        </p:txBody>
      </p:sp>
    </p:spTree>
    <p:extLst>
      <p:ext uri="{BB962C8B-B14F-4D97-AF65-F5344CB8AC3E}">
        <p14:creationId xmlns:p14="http://schemas.microsoft.com/office/powerpoint/2010/main" val="319988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Day Information</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pPr marL="285750" indent="-285750">
              <a:buClrTx/>
              <a:buFont typeface="Arial" panose="020B0604020202020204" pitchFamily="34" charset="0"/>
              <a:buChar char="•"/>
            </a:pPr>
            <a:r>
              <a:rPr lang="en-US" sz="3000" dirty="0" smtClean="0"/>
              <a:t>Overview of new Check In process</a:t>
            </a:r>
          </a:p>
          <a:p>
            <a:pPr marL="285750" indent="-285750">
              <a:buClrTx/>
              <a:buFont typeface="Arial" panose="020B0604020202020204" pitchFamily="34" charset="0"/>
              <a:buChar char="•"/>
            </a:pPr>
            <a:r>
              <a:rPr lang="en-US" sz="3000" dirty="0" smtClean="0"/>
              <a:t>Uniforms</a:t>
            </a:r>
          </a:p>
          <a:p>
            <a:pPr marL="285750" indent="-285750">
              <a:buClrTx/>
              <a:buFont typeface="Arial" panose="020B0604020202020204" pitchFamily="34" charset="0"/>
              <a:buChar char="•"/>
            </a:pPr>
            <a:r>
              <a:rPr lang="en-US" sz="3000" dirty="0" smtClean="0"/>
              <a:t>What can you bring in</a:t>
            </a:r>
          </a:p>
          <a:p>
            <a:pPr marL="285750" indent="-285750">
              <a:buClrTx/>
              <a:buFont typeface="Arial" panose="020B0604020202020204" pitchFamily="34" charset="0"/>
              <a:buChar char="•"/>
            </a:pPr>
            <a:r>
              <a:rPr lang="en-US" sz="3000" dirty="0" smtClean="0"/>
              <a:t>Tour of Check In/Elevator/Laundry</a:t>
            </a:r>
          </a:p>
        </p:txBody>
      </p:sp>
    </p:spTree>
    <p:extLst>
      <p:ext uri="{BB962C8B-B14F-4D97-AF65-F5344CB8AC3E}">
        <p14:creationId xmlns:p14="http://schemas.microsoft.com/office/powerpoint/2010/main" val="284685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Day Information</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r>
              <a:rPr lang="en-US" b="1" dirty="0" smtClean="0"/>
              <a:t>Parking</a:t>
            </a:r>
          </a:p>
          <a:p>
            <a:pPr marL="651510" lvl="1" indent="-285750"/>
            <a:r>
              <a:rPr lang="en-US" sz="1800" dirty="0" smtClean="0"/>
              <a:t>2018 Carpool lot is TBD</a:t>
            </a:r>
          </a:p>
          <a:p>
            <a:pPr marL="651510" lvl="1" indent="-285750"/>
            <a:r>
              <a:rPr lang="en-US" sz="1800" dirty="0" smtClean="0"/>
              <a:t>We will be offering a carpool option for all volunteers, but we do not have an assigned location yet.</a:t>
            </a:r>
          </a:p>
          <a:p>
            <a:endParaRPr lang="en-US" dirty="0"/>
          </a:p>
        </p:txBody>
      </p:sp>
    </p:spTree>
    <p:extLst>
      <p:ext uri="{BB962C8B-B14F-4D97-AF65-F5344CB8AC3E}">
        <p14:creationId xmlns:p14="http://schemas.microsoft.com/office/powerpoint/2010/main" val="318091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Conduct</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4" name="Content Placeholder 3"/>
          <p:cNvSpPr>
            <a:spLocks noGrp="1"/>
          </p:cNvSpPr>
          <p:nvPr>
            <p:ph sz="quarter" idx="10"/>
          </p:nvPr>
        </p:nvSpPr>
        <p:spPr/>
        <p:txBody>
          <a:bodyPr/>
          <a:lstStyle/>
          <a:p>
            <a:pPr>
              <a:lnSpc>
                <a:spcPct val="80000"/>
              </a:lnSpc>
              <a:spcAft>
                <a:spcPts val="1800"/>
              </a:spcAft>
            </a:pPr>
            <a:r>
              <a:rPr lang="en-US" sz="2000" dirty="0">
                <a:latin typeface="+mn-lt"/>
              </a:rPr>
              <a:t>In order to provide excellent guest service, the following actions are not allowed:</a:t>
            </a:r>
          </a:p>
          <a:p>
            <a:pPr lvl="1">
              <a:buClrTx/>
            </a:pPr>
            <a:r>
              <a:rPr lang="en-US" sz="2000" dirty="0">
                <a:latin typeface="+mn-lt"/>
              </a:rPr>
              <a:t>Improper language toward/in front of co-volunteers, managers, guests or clients</a:t>
            </a:r>
          </a:p>
          <a:p>
            <a:pPr lvl="1">
              <a:buClrTx/>
            </a:pPr>
            <a:r>
              <a:rPr lang="en-US" sz="2000" dirty="0">
                <a:latin typeface="+mn-lt"/>
              </a:rPr>
              <a:t>False or malicious statements </a:t>
            </a:r>
          </a:p>
          <a:p>
            <a:pPr lvl="1">
              <a:buClrTx/>
            </a:pPr>
            <a:r>
              <a:rPr lang="en-US" sz="2000" dirty="0">
                <a:latin typeface="+mn-lt"/>
              </a:rPr>
              <a:t>Removing company records or items from property</a:t>
            </a:r>
          </a:p>
          <a:p>
            <a:pPr lvl="1">
              <a:buClrTx/>
            </a:pPr>
            <a:r>
              <a:rPr lang="en-US" sz="2000" dirty="0">
                <a:latin typeface="+mn-lt"/>
              </a:rPr>
              <a:t>Mischief, wrestling, pushing, throwing items, rough-housing or other types of horseplay</a:t>
            </a:r>
          </a:p>
          <a:p>
            <a:pPr lvl="1">
              <a:buClrTx/>
            </a:pPr>
            <a:r>
              <a:rPr lang="en-US" sz="2000" dirty="0">
                <a:latin typeface="+mn-lt"/>
              </a:rPr>
              <a:t>Possession of firearms, explosives, weapons</a:t>
            </a:r>
          </a:p>
          <a:p>
            <a:pPr lvl="1">
              <a:buClrTx/>
            </a:pPr>
            <a:r>
              <a:rPr lang="en-US" sz="2000" dirty="0">
                <a:latin typeface="+mn-lt"/>
              </a:rPr>
              <a:t>Physical violence</a:t>
            </a:r>
          </a:p>
          <a:p>
            <a:pPr lvl="1">
              <a:buClrTx/>
            </a:pPr>
            <a:r>
              <a:rPr lang="en-US" sz="2000" dirty="0">
                <a:latin typeface="+mn-lt"/>
              </a:rPr>
              <a:t>Willful neglect or misuse of company property</a:t>
            </a:r>
          </a:p>
          <a:p>
            <a:pPr lvl="1">
              <a:buClrTx/>
            </a:pPr>
            <a:r>
              <a:rPr lang="en-US" sz="2000" dirty="0">
                <a:latin typeface="+mn-lt"/>
              </a:rPr>
              <a:t>Insubordination</a:t>
            </a:r>
          </a:p>
          <a:p>
            <a:pPr marL="285750" indent="-28575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368925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Conduct</a:t>
            </a:r>
            <a:endParaRPr lang="en-US" dirty="0"/>
          </a:p>
        </p:txBody>
      </p:sp>
      <p:sp>
        <p:nvSpPr>
          <p:cNvPr id="3" name="Footer Placeholder 2"/>
          <p:cNvSpPr>
            <a:spLocks noGrp="1"/>
          </p:cNvSpPr>
          <p:nvPr>
            <p:ph type="ftr" sz="quarter" idx="3"/>
          </p:nvPr>
        </p:nvSpPr>
        <p:spPr/>
        <p:txBody>
          <a:bodyPr/>
          <a:lstStyle/>
          <a:p>
            <a:r>
              <a:rPr lang="en-US" dirty="0" smtClean="0"/>
              <a:t>Delaware North Orientation</a:t>
            </a:r>
            <a:endParaRPr lang="en-US" dirty="0"/>
          </a:p>
        </p:txBody>
      </p:sp>
      <p:sp>
        <p:nvSpPr>
          <p:cNvPr id="4" name="Content Placeholder 3"/>
          <p:cNvSpPr>
            <a:spLocks noGrp="1"/>
          </p:cNvSpPr>
          <p:nvPr>
            <p:ph sz="quarter" idx="10"/>
          </p:nvPr>
        </p:nvSpPr>
        <p:spPr>
          <a:xfrm>
            <a:off x="569912" y="939800"/>
            <a:ext cx="8345487" cy="5165725"/>
          </a:xfrm>
        </p:spPr>
        <p:txBody>
          <a:bodyPr/>
          <a:lstStyle/>
          <a:p>
            <a:r>
              <a:rPr lang="en-US" b="1" dirty="0"/>
              <a:t>Autographs, Fraternization and Solicitation</a:t>
            </a:r>
            <a:endParaRPr lang="en-US" dirty="0"/>
          </a:p>
          <a:p>
            <a:pPr>
              <a:buClrTx/>
            </a:pPr>
            <a:r>
              <a:rPr lang="en-US" dirty="0"/>
              <a:t>Volunteers may not socialize, elicit services (including autographs or pictures) or ask for special treatment from players, player’s family, other celebrities, front office associates, suite holders, club seat holders. Deviations from this regulation will be considered a violation of company policy, subject to corrective action.    </a:t>
            </a:r>
          </a:p>
          <a:p>
            <a:r>
              <a:rPr lang="en-US" dirty="0"/>
              <a:t> </a:t>
            </a:r>
            <a:endParaRPr lang="en-US" dirty="0" smtClean="0"/>
          </a:p>
          <a:p>
            <a:r>
              <a:rPr lang="en-US" b="1" dirty="0" smtClean="0"/>
              <a:t>Patriotism</a:t>
            </a:r>
            <a:endParaRPr lang="en-US" dirty="0"/>
          </a:p>
          <a:p>
            <a:r>
              <a:rPr lang="en-US" dirty="0" smtClean="0"/>
              <a:t>All </a:t>
            </a:r>
            <a:r>
              <a:rPr lang="en-US" dirty="0"/>
              <a:t>staff within view of the flagpole in center field should face the American Flag and stand at attention whenever the “Star Spangled Banner” or another country’s national anthem is played. Any volunteer whose uniform requires a hat or visor must remove it at this time and place their right hand over their heart.  </a:t>
            </a:r>
            <a:endParaRPr lang="en-US" b="1" dirty="0"/>
          </a:p>
          <a:p>
            <a:endParaRPr lang="en-US" b="1" dirty="0" smtClean="0"/>
          </a:p>
          <a:p>
            <a:r>
              <a:rPr lang="en-US" b="1" dirty="0" smtClean="0"/>
              <a:t>Smoking</a:t>
            </a:r>
            <a:endParaRPr lang="en-US" dirty="0"/>
          </a:p>
          <a:p>
            <a:r>
              <a:rPr lang="en-US" dirty="0" smtClean="0"/>
              <a:t>Smoking </a:t>
            </a:r>
            <a:r>
              <a:rPr lang="en-US" dirty="0"/>
              <a:t>and/or the use of tobacco products is not permitted while on Bank of America Stadium property.  Bank of America Stadium is a NON Smoking </a:t>
            </a:r>
            <a:r>
              <a:rPr lang="en-US" dirty="0" smtClean="0"/>
              <a:t>facility, this includes e-cigarettes and vaporizers.</a:t>
            </a:r>
            <a:endParaRPr lang="en-US" dirty="0"/>
          </a:p>
          <a:p>
            <a:endParaRPr lang="en-US" dirty="0"/>
          </a:p>
        </p:txBody>
      </p:sp>
    </p:spTree>
    <p:extLst>
      <p:ext uri="{BB962C8B-B14F-4D97-AF65-F5344CB8AC3E}">
        <p14:creationId xmlns:p14="http://schemas.microsoft.com/office/powerpoint/2010/main" val="13359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Conduct</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a:xfrm>
            <a:off x="317500" y="927100"/>
            <a:ext cx="8367713" cy="5383749"/>
          </a:xfrm>
        </p:spPr>
        <p:txBody>
          <a:bodyPr/>
          <a:lstStyle/>
          <a:p>
            <a:r>
              <a:rPr lang="en-US" sz="1600" b="1" dirty="0"/>
              <a:t>Promotional Items</a:t>
            </a:r>
          </a:p>
          <a:p>
            <a:pPr marL="171450" indent="-171450">
              <a:buClrTx/>
              <a:buFont typeface="Arial" panose="020B0604020202020204" pitchFamily="34" charset="0"/>
              <a:buChar char="•"/>
            </a:pPr>
            <a:r>
              <a:rPr lang="en-US" sz="1600" dirty="0"/>
              <a:t>All giveaways, promotional offers, and contests associated with the events are for ticketed guests only.  Associates of Delaware North are not eligible to participate, nor are they to solicit such items.  Deviations from this regulation will be considered a violation of company policy, subject to corrective action.  Associates are not permitted to purchase game tickets for the purpose of collecting giveaway items while at the stadium during their shift</a:t>
            </a:r>
            <a:r>
              <a:rPr lang="en-US" sz="1600" dirty="0" smtClean="0"/>
              <a:t>.</a:t>
            </a:r>
            <a:endParaRPr lang="en-US" sz="1600" dirty="0"/>
          </a:p>
          <a:p>
            <a:r>
              <a:rPr lang="en-US" sz="1600" b="1" dirty="0"/>
              <a:t>Watching The Event</a:t>
            </a:r>
            <a:endParaRPr lang="en-US" sz="1600" dirty="0"/>
          </a:p>
          <a:p>
            <a:pPr marL="171450" indent="-171450">
              <a:buClrTx/>
              <a:buFont typeface="Arial" panose="020B0604020202020204" pitchFamily="34" charset="0"/>
              <a:buChar char="•"/>
            </a:pPr>
            <a:r>
              <a:rPr lang="en-US" sz="1600" dirty="0"/>
              <a:t>It is expected that you are working during your time in the stadium, and that you remain in your assigned area at all times.  Watching the event and/or being in an area other than your work area will not be tolerated and will be considered a violation of company policy, subject to corrective action.  </a:t>
            </a:r>
          </a:p>
          <a:p>
            <a:r>
              <a:rPr lang="en-US" sz="1600" b="1" dirty="0"/>
              <a:t>Unauthorized Areas </a:t>
            </a:r>
            <a:endParaRPr lang="en-US" sz="1600" dirty="0"/>
          </a:p>
          <a:p>
            <a:pPr marL="171450" indent="-171450">
              <a:buClrTx/>
              <a:buFont typeface="Arial" panose="020B0604020202020204" pitchFamily="34" charset="0"/>
              <a:buChar char="•"/>
            </a:pPr>
            <a:r>
              <a:rPr lang="en-US" sz="1600" dirty="0"/>
              <a:t>You are not permitted to be in areas of the facility that do not pertain to your work responsibilities, including the Carolina Panthers Executive Offices and seating bowl.  You are not to be in an area other than your designated work area, other than as directed by your supervisor or manager.  This includes any time you are on an approved break.  Loitering around the field access areas is not permitted.  Suites are areas that are privately owned/membership only and as such their entrance is strictly controlled and monitored.  </a:t>
            </a:r>
          </a:p>
          <a:p>
            <a:r>
              <a:rPr lang="en-US" sz="1600" dirty="0"/>
              <a:t> </a:t>
            </a:r>
          </a:p>
          <a:p>
            <a:endParaRPr lang="en-US" dirty="0"/>
          </a:p>
        </p:txBody>
      </p:sp>
    </p:spTree>
    <p:extLst>
      <p:ext uri="{BB962C8B-B14F-4D97-AF65-F5344CB8AC3E}">
        <p14:creationId xmlns:p14="http://schemas.microsoft.com/office/powerpoint/2010/main" val="192529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Conduct</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r>
              <a:rPr lang="en-US" b="1" dirty="0"/>
              <a:t>Cell Phones/Electronics</a:t>
            </a:r>
          </a:p>
          <a:p>
            <a:pPr marL="285750" indent="-285750">
              <a:buClrTx/>
              <a:buFont typeface="Arial" panose="020B0604020202020204" pitchFamily="34" charset="0"/>
              <a:buChar char="•"/>
            </a:pPr>
            <a:r>
              <a:rPr lang="en-US" dirty="0"/>
              <a:t>Cellular telephones must be concealed and silent.  You are not permitted to use your cellular telephone for phone calls, texting or internet usage while working.  Cellular phones may not be used, unless authorized by your supervisor.  They are not part of your uniform and should not be attached to your uniform or person while working.  </a:t>
            </a:r>
          </a:p>
          <a:p>
            <a:pPr marL="285750" indent="-285750">
              <a:buClrTx/>
              <a:buFont typeface="Arial" panose="020B0604020202020204" pitchFamily="34" charset="0"/>
              <a:buChar char="•"/>
            </a:pPr>
            <a:r>
              <a:rPr lang="en-US" dirty="0"/>
              <a:t>MP3 players, iPods, headphones, electronic games, portable DVD players and other electronics including recording devices should not be brought into the stadium; they may not be used while you are working for Delaware North</a:t>
            </a:r>
            <a:r>
              <a:rPr lang="en-US" dirty="0" smtClean="0"/>
              <a:t>.</a:t>
            </a:r>
            <a:endParaRPr lang="en-US" dirty="0"/>
          </a:p>
          <a:p>
            <a:pPr marL="285750" indent="-285750">
              <a:buClrTx/>
              <a:buFont typeface="Arial" panose="020B0604020202020204" pitchFamily="34" charset="0"/>
              <a:buChar char="•"/>
            </a:pPr>
            <a:r>
              <a:rPr lang="en-US" dirty="0"/>
              <a:t>Deviations from these regulations will be considered a violation of company policy, subject to corrective action. If you are seen using a personal electronic device during work hours, you are subject to discipline and possible termination.</a:t>
            </a:r>
          </a:p>
          <a:p>
            <a:endParaRPr lang="en-US" dirty="0"/>
          </a:p>
        </p:txBody>
      </p:sp>
    </p:spTree>
    <p:extLst>
      <p:ext uri="{BB962C8B-B14F-4D97-AF65-F5344CB8AC3E}">
        <p14:creationId xmlns:p14="http://schemas.microsoft.com/office/powerpoint/2010/main" val="365798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 Conduct</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r>
              <a:rPr lang="en-US" b="1" dirty="0"/>
              <a:t>Elevator Use On Game Day</a:t>
            </a:r>
          </a:p>
          <a:p>
            <a:pPr marL="171450" indent="-171450">
              <a:buClrTx/>
              <a:buFont typeface="Arial" panose="020B0604020202020204" pitchFamily="34" charset="0"/>
              <a:buChar char="•"/>
            </a:pPr>
            <a:r>
              <a:rPr lang="en-US" dirty="0"/>
              <a:t>Prior to gates opening, from the 000 Level, all </a:t>
            </a:r>
            <a:r>
              <a:rPr lang="en-US" dirty="0" smtClean="0"/>
              <a:t>volunteers </a:t>
            </a:r>
            <a:r>
              <a:rPr lang="en-US" dirty="0"/>
              <a:t>must walk, using the D2 ramp, to the 100 Level.  From the 100 Level, if </a:t>
            </a:r>
            <a:r>
              <a:rPr lang="en-US" dirty="0" smtClean="0"/>
              <a:t>volunteers </a:t>
            </a:r>
            <a:r>
              <a:rPr lang="en-US" dirty="0"/>
              <a:t>wish to use an escalator to access the 300 and 500 Levels.  If needing to access the 400 Level, employees can use an escalator then use the ramp to go up or down.</a:t>
            </a:r>
          </a:p>
          <a:p>
            <a:pPr marL="171450" indent="-171450">
              <a:buClrTx/>
              <a:buFont typeface="Arial" panose="020B0604020202020204" pitchFamily="34" charset="0"/>
              <a:buChar char="•"/>
            </a:pPr>
            <a:endParaRPr lang="en-US" dirty="0"/>
          </a:p>
          <a:p>
            <a:pPr marL="171450" indent="-171450">
              <a:buClrTx/>
              <a:buFont typeface="Arial" panose="020B0604020202020204" pitchFamily="34" charset="0"/>
              <a:buChar char="•"/>
            </a:pPr>
            <a:r>
              <a:rPr lang="en-US" dirty="0"/>
              <a:t>Passenger elevators will be used exclusively by ticket holders for the 30 minutes following each game.  If you leave the stadium during this 30 minute time frame, you must walk the ramps to the 000 Level.  After all fans have exited the stadium, </a:t>
            </a:r>
            <a:r>
              <a:rPr lang="en-US" dirty="0" smtClean="0"/>
              <a:t>volunteers </a:t>
            </a:r>
            <a:r>
              <a:rPr lang="en-US" dirty="0"/>
              <a:t>leaving the 300, 400, and 500 Levels may ride the escalators down to the 000 Level.</a:t>
            </a:r>
          </a:p>
          <a:p>
            <a:pPr marL="171450" indent="-171450">
              <a:buClrTx/>
              <a:buFont typeface="Arial" panose="020B0604020202020204" pitchFamily="34" charset="0"/>
              <a:buChar char="•"/>
            </a:pPr>
            <a:endParaRPr lang="en-US" dirty="0"/>
          </a:p>
          <a:p>
            <a:pPr marL="171450" indent="-171450">
              <a:buClrTx/>
              <a:buFont typeface="Arial" panose="020B0604020202020204" pitchFamily="34" charset="0"/>
              <a:buChar char="•"/>
            </a:pPr>
            <a:r>
              <a:rPr lang="en-US" dirty="0"/>
              <a:t>The freight elevator is not to be used to transport passengers.  Only </a:t>
            </a:r>
            <a:r>
              <a:rPr lang="en-US" dirty="0" smtClean="0"/>
              <a:t>employees </a:t>
            </a:r>
            <a:r>
              <a:rPr lang="en-US" dirty="0"/>
              <a:t>transporting freight will be allowed to use the freight elevator. </a:t>
            </a:r>
          </a:p>
          <a:p>
            <a:endParaRPr lang="en-US" dirty="0"/>
          </a:p>
        </p:txBody>
      </p:sp>
    </p:spTree>
    <p:extLst>
      <p:ext uri="{BB962C8B-B14F-4D97-AF65-F5344CB8AC3E}">
        <p14:creationId xmlns:p14="http://schemas.microsoft.com/office/powerpoint/2010/main" val="32479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Appearance</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a:xfrm>
            <a:off x="342900" y="1290638"/>
            <a:ext cx="8342313" cy="4814887"/>
          </a:xfrm>
        </p:spPr>
        <p:txBody>
          <a:bodyPr/>
          <a:lstStyle/>
          <a:p>
            <a:pPr marL="285750" indent="-285750">
              <a:buClrTx/>
              <a:buFont typeface="Arial" panose="020B0604020202020204" pitchFamily="34" charset="0"/>
              <a:buChar char="•"/>
            </a:pPr>
            <a:r>
              <a:rPr lang="en-US" dirty="0"/>
              <a:t>Uniforms- Must be dressed and ready for work</a:t>
            </a:r>
          </a:p>
          <a:p>
            <a:pPr marL="285750" indent="-285750">
              <a:buClrTx/>
              <a:buFont typeface="Arial" panose="020B0604020202020204" pitchFamily="34" charset="0"/>
              <a:buChar char="•"/>
            </a:pPr>
            <a:r>
              <a:rPr lang="en-US" dirty="0"/>
              <a:t>Jewelry- May not be excessive - no bracelets, excessive rings, or dangle earrings</a:t>
            </a:r>
          </a:p>
          <a:p>
            <a:pPr marL="285750" indent="-285750">
              <a:buClrTx/>
              <a:buFont typeface="Arial" panose="020B0604020202020204" pitchFamily="34" charset="0"/>
              <a:buChar char="•"/>
            </a:pPr>
            <a:r>
              <a:rPr lang="en-US" dirty="0"/>
              <a:t>Gum Chewing-  Not allowed at anytime </a:t>
            </a:r>
          </a:p>
          <a:p>
            <a:pPr marL="285750" indent="-285750">
              <a:buClrTx/>
              <a:buFont typeface="Arial" panose="020B0604020202020204" pitchFamily="34" charset="0"/>
              <a:buChar char="•"/>
            </a:pPr>
            <a:r>
              <a:rPr lang="en-US" dirty="0"/>
              <a:t>Hair Color- Must be natural/ NOT extreme in color </a:t>
            </a:r>
          </a:p>
          <a:p>
            <a:pPr marL="285750" indent="-285750">
              <a:buClrTx/>
              <a:buFont typeface="Arial" panose="020B0604020202020204" pitchFamily="34" charset="0"/>
              <a:buChar char="•"/>
            </a:pPr>
            <a:r>
              <a:rPr lang="en-US" dirty="0"/>
              <a:t>Personal Electronic Devices- Leave at home</a:t>
            </a:r>
          </a:p>
          <a:p>
            <a:pPr marL="285750" indent="-285750">
              <a:buClrTx/>
              <a:buFont typeface="Arial" panose="020B0604020202020204" pitchFamily="34" charset="0"/>
              <a:buChar char="•"/>
            </a:pPr>
            <a:r>
              <a:rPr lang="en-US" dirty="0"/>
              <a:t>Tattoos- May not be visible in club level </a:t>
            </a:r>
          </a:p>
          <a:p>
            <a:pPr marL="285750" indent="-285750">
              <a:buClrTx/>
              <a:buFont typeface="Arial" panose="020B0604020202020204" pitchFamily="34" charset="0"/>
              <a:buChar char="•"/>
            </a:pPr>
            <a:r>
              <a:rPr lang="en-US" dirty="0"/>
              <a:t>Personal Hygiene- No overbearing cologne or perfumes.</a:t>
            </a:r>
          </a:p>
          <a:p>
            <a:pPr algn="ctr">
              <a:buClrTx/>
            </a:pPr>
            <a:r>
              <a:rPr lang="en-US" sz="2800" b="1" dirty="0"/>
              <a:t>   </a:t>
            </a:r>
            <a:r>
              <a:rPr lang="en-US" sz="2400" b="1" dirty="0">
                <a:solidFill>
                  <a:srgbClr val="FF0000"/>
                </a:solidFill>
              </a:rPr>
              <a:t>Do not wear or bring anything into the stadium advertising another NFL team</a:t>
            </a:r>
            <a:r>
              <a:rPr lang="en-US" sz="2400" dirty="0">
                <a:solidFill>
                  <a:srgbClr val="FF0000"/>
                </a:solidFill>
              </a:rPr>
              <a:t>.</a:t>
            </a:r>
          </a:p>
          <a:p>
            <a:endParaRPr lang="en-US" dirty="0"/>
          </a:p>
        </p:txBody>
      </p:sp>
    </p:spTree>
    <p:extLst>
      <p:ext uri="{BB962C8B-B14F-4D97-AF65-F5344CB8AC3E}">
        <p14:creationId xmlns:p14="http://schemas.microsoft.com/office/powerpoint/2010/main" val="367221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and Exiting the Stadium</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a:xfrm>
            <a:off x="378897" y="1094480"/>
            <a:ext cx="8497870" cy="4944011"/>
          </a:xfrm>
        </p:spPr>
        <p:txBody>
          <a:bodyPr/>
          <a:lstStyle/>
          <a:p>
            <a:r>
              <a:rPr lang="en-US" dirty="0"/>
              <a:t>Game day </a:t>
            </a:r>
            <a:r>
              <a:rPr lang="en-US" dirty="0" smtClean="0"/>
              <a:t>volunteers</a:t>
            </a:r>
            <a:r>
              <a:rPr lang="en-US" dirty="0" smtClean="0"/>
              <a:t> </a:t>
            </a:r>
            <a:r>
              <a:rPr lang="en-US" dirty="0"/>
              <a:t>must enter and exit through the designated </a:t>
            </a:r>
            <a:r>
              <a:rPr lang="en-US" dirty="0" smtClean="0"/>
              <a:t>volunteer </a:t>
            </a:r>
            <a:r>
              <a:rPr lang="en-US" dirty="0"/>
              <a:t>entrance on the 000 Level.  </a:t>
            </a:r>
            <a:r>
              <a:rPr lang="en-US" dirty="0" smtClean="0"/>
              <a:t>Volunteers</a:t>
            </a:r>
            <a:r>
              <a:rPr lang="en-US" dirty="0" smtClean="0"/>
              <a:t> </a:t>
            </a:r>
            <a:r>
              <a:rPr lang="en-US" dirty="0"/>
              <a:t>may not enter and exit through the stadium gates on the main concourse.  Anyone with a bag is subject to a search when entering and exiting the stadium, and everyone entering the stadium is subject to a pat down.  </a:t>
            </a:r>
          </a:p>
          <a:p>
            <a:r>
              <a:rPr lang="en-US" dirty="0"/>
              <a:t>Prohibited items that are discovered during security inspections at the stadium entrances must be either returned to the owner's vehicle or discarded. Unlawful items that are discovered during security inspections are subject to confiscation, and the person in possession of those items may be denied entrance into the stadium and is subject to arrest. Any prohibited item discovered inside the stadium is subject to </a:t>
            </a:r>
            <a:r>
              <a:rPr lang="en-US" dirty="0" smtClean="0"/>
              <a:t>confiscation.</a:t>
            </a:r>
            <a:endParaRPr lang="en-US" dirty="0" smtClean="0"/>
          </a:p>
          <a:p>
            <a:endParaRPr lang="en-US" sz="2400" dirty="0"/>
          </a:p>
          <a:p>
            <a:pPr algn="ctr"/>
            <a:r>
              <a:rPr lang="en-US" sz="2000" b="1" dirty="0" smtClean="0">
                <a:solidFill>
                  <a:srgbClr val="FF0000"/>
                </a:solidFill>
              </a:rPr>
              <a:t>ABSOLUTELY NO STADIUM FOOD AND BEVERAGES ARE ALLOWED TO EXIT THE STADIUM. Bag checks will be conducted.</a:t>
            </a:r>
            <a:endParaRPr lang="en-US" sz="2000" b="1" dirty="0">
              <a:solidFill>
                <a:srgbClr val="FF0000"/>
              </a:solidFill>
            </a:endParaRPr>
          </a:p>
          <a:p>
            <a:pPr algn="ctr"/>
            <a:r>
              <a:rPr lang="en-US" b="1" dirty="0" smtClean="0">
                <a:solidFill>
                  <a:srgbClr val="FF0000"/>
                </a:solidFill>
              </a:rPr>
              <a:t>This includes but is not limited too: </a:t>
            </a:r>
            <a:r>
              <a:rPr lang="en-US" b="1" dirty="0" smtClean="0">
                <a:solidFill>
                  <a:srgbClr val="FF0000"/>
                </a:solidFill>
              </a:rPr>
              <a:t>leftover items not sold in concessions stands, gratis meals, bags of popcorn or cooked pizzas.</a:t>
            </a:r>
            <a:endParaRPr lang="en-US" b="1" dirty="0" smtClean="0">
              <a:solidFill>
                <a:srgbClr val="FF0000"/>
              </a:solidFill>
            </a:endParaRPr>
          </a:p>
          <a:p>
            <a:endParaRPr lang="en-US" sz="2400" dirty="0"/>
          </a:p>
          <a:p>
            <a:endParaRPr lang="en-US" sz="2400" dirty="0" smtClean="0"/>
          </a:p>
          <a:p>
            <a:endParaRPr lang="en-US" dirty="0"/>
          </a:p>
        </p:txBody>
      </p:sp>
    </p:spTree>
    <p:extLst>
      <p:ext uri="{BB962C8B-B14F-4D97-AF65-F5344CB8AC3E}">
        <p14:creationId xmlns:p14="http://schemas.microsoft.com/office/powerpoint/2010/main" val="107425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not allowed</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a:xfrm>
            <a:off x="569913" y="965200"/>
            <a:ext cx="8115300" cy="5140325"/>
          </a:xfrm>
        </p:spPr>
        <p:txBody>
          <a:bodyPr/>
          <a:lstStyle/>
          <a:p>
            <a:r>
              <a:rPr lang="en-US" dirty="0"/>
              <a:t>Below is a list of items you are not permitted to bring into the stadium:</a:t>
            </a:r>
          </a:p>
          <a:p>
            <a:r>
              <a:rPr lang="en-US" dirty="0"/>
              <a:t>Alcoholic beverages; All balls, including footballs of any size; All non-transparent bags or items, including backpacks, binocular/camera cases, cinch bags, computer bags, diaper bags, fanny packs, purses larger than 4.5" x 6.5", etc.; Baby seats; Balloons; Coolers or containers, including cans and bottles; Explosives; Fireworks; Folding chairs; Food and beverages, except two (2) sealed plastic non-flavored water bottles per person; Horns, bells, whistles and other noise makers; Illegal drugs; Laptops; Laser pointers; Pets, except service animals assisting those with disabilities; Seat cushions with covers, zippers, clasps, pockets or any other device that would allow concealment of any item; Selfie Sticks; Strollers; Umbrellas; Video equipment; Weapons of any kind and size, including guns, knives, scissors and those carried with a permit; Other items that in the judgment of stadium management pose a safety hazard or diminish the enjoyment of an event by other </a:t>
            </a:r>
            <a:r>
              <a:rPr lang="en-US" dirty="0" smtClean="0"/>
              <a:t>patrons</a:t>
            </a:r>
            <a:endParaRPr lang="en-US" dirty="0"/>
          </a:p>
          <a:p>
            <a:endParaRPr lang="en-US" dirty="0"/>
          </a:p>
          <a:p>
            <a:endParaRPr lang="en-US" dirty="0"/>
          </a:p>
        </p:txBody>
      </p:sp>
    </p:spTree>
    <p:extLst>
      <p:ext uri="{BB962C8B-B14F-4D97-AF65-F5344CB8AC3E}">
        <p14:creationId xmlns:p14="http://schemas.microsoft.com/office/powerpoint/2010/main" val="256424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4674" y="1290639"/>
            <a:ext cx="8340726" cy="2498724"/>
          </a:xfrm>
        </p:spPr>
        <p:txBody>
          <a:bodyPr vert="horz" lIns="0" tIns="0" rIns="0" bIns="0" rtlCol="0" anchor="t">
            <a:noAutofit/>
          </a:bodyPr>
          <a:lstStyle/>
          <a:p>
            <a:endParaRPr lang="en-US">
              <a:solidFill>
                <a:schemeClr val="tx1"/>
              </a:solidFill>
            </a:endParaRPr>
          </a:p>
          <a:p>
            <a:pPr algn="ctr"/>
            <a:r>
              <a:rPr lang="en-US" dirty="0">
                <a:solidFill>
                  <a:schemeClr val="tx1"/>
                </a:solidFill>
              </a:rPr>
              <a:t>DELAWARE NORTH</a:t>
            </a:r>
          </a:p>
        </p:txBody>
      </p:sp>
    </p:spTree>
    <p:extLst>
      <p:ext uri="{BB962C8B-B14F-4D97-AF65-F5344CB8AC3E}">
        <p14:creationId xmlns:p14="http://schemas.microsoft.com/office/powerpoint/2010/main" val="292899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pPr marL="285750" indent="-285750">
              <a:buClrTx/>
              <a:buFont typeface="Arial" panose="020B0604020202020204" pitchFamily="34" charset="0"/>
              <a:buChar char="•"/>
            </a:pPr>
            <a:r>
              <a:rPr lang="en-US" dirty="0"/>
              <a:t>You will be issued a credential at Check In; this credential identifies you as a game day </a:t>
            </a:r>
            <a:r>
              <a:rPr lang="en-US" dirty="0" smtClean="0"/>
              <a:t>volunteer </a:t>
            </a:r>
            <a:r>
              <a:rPr lang="en-US" dirty="0" smtClean="0"/>
              <a:t>and </a:t>
            </a:r>
            <a:r>
              <a:rPr lang="en-US" dirty="0"/>
              <a:t>is required to gain access to certain areas of the stadium.  It is important you keep this with you while working.</a:t>
            </a:r>
          </a:p>
          <a:p>
            <a:pPr marL="285750" indent="-285750">
              <a:buClrTx/>
              <a:buFont typeface="Arial" panose="020B0604020202020204" pitchFamily="34" charset="0"/>
              <a:buChar char="•"/>
            </a:pPr>
            <a:endParaRPr lang="en-US" dirty="0"/>
          </a:p>
          <a:p>
            <a:pPr marL="285750" indent="-285750">
              <a:buClrTx/>
              <a:buFont typeface="Arial" panose="020B0604020202020204" pitchFamily="34" charset="0"/>
              <a:buChar char="•"/>
            </a:pPr>
            <a:r>
              <a:rPr lang="en-US" dirty="0"/>
              <a:t>Game day credentials are property of the Carolina Panthers and Bank of America Stadium.</a:t>
            </a:r>
            <a:r>
              <a:rPr lang="en-US" b="1" dirty="0"/>
              <a:t>  </a:t>
            </a:r>
            <a:r>
              <a:rPr lang="en-US" dirty="0"/>
              <a:t>When requested, credentials must be provided to stadium personnel.  Without a valid credential, you may be escorted from the premises. </a:t>
            </a:r>
          </a:p>
          <a:p>
            <a:pPr marL="285750" indent="-285750">
              <a:buClrTx/>
              <a:buFont typeface="Arial" panose="020B0604020202020204" pitchFamily="34" charset="0"/>
              <a:buChar char="•"/>
            </a:pPr>
            <a:endParaRPr lang="en-US" b="1" dirty="0"/>
          </a:p>
          <a:p>
            <a:pPr marL="285750" indent="-285750">
              <a:buClrTx/>
              <a:buFont typeface="Arial" panose="020B0604020202020204" pitchFamily="34" charset="0"/>
              <a:buChar char="•"/>
            </a:pPr>
            <a:r>
              <a:rPr lang="en-US" dirty="0"/>
              <a:t>You may not alter, sell or hand off your assigned game day credential to either another </a:t>
            </a:r>
            <a:r>
              <a:rPr lang="en-US" dirty="0" smtClean="0"/>
              <a:t>volunteer, </a:t>
            </a:r>
            <a:r>
              <a:rPr lang="en-US" dirty="0" smtClean="0"/>
              <a:t>associate </a:t>
            </a:r>
            <a:r>
              <a:rPr lang="en-US" dirty="0"/>
              <a:t>or guest on or off company property to access game day event.  Violation of this policy could warrant your immediate expulsion from stadium property and future events at the Bank of America Stadium or arrest and immediate termination of your </a:t>
            </a:r>
            <a:r>
              <a:rPr lang="en-US" dirty="0" smtClean="0"/>
              <a:t>volunteer status</a:t>
            </a:r>
            <a:r>
              <a:rPr lang="en-US" dirty="0" smtClean="0"/>
              <a:t>.  </a:t>
            </a:r>
            <a:endParaRPr lang="en-US" b="1" dirty="0"/>
          </a:p>
          <a:p>
            <a:endParaRPr lang="en-US" dirty="0"/>
          </a:p>
        </p:txBody>
      </p:sp>
    </p:spTree>
    <p:extLst>
      <p:ext uri="{BB962C8B-B14F-4D97-AF65-F5344CB8AC3E}">
        <p14:creationId xmlns:p14="http://schemas.microsoft.com/office/powerpoint/2010/main" val="140260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Attendance</a:t>
            </a:r>
            <a:endParaRPr lang="en-US" dirty="0"/>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pPr>
              <a:lnSpc>
                <a:spcPct val="80000"/>
              </a:lnSpc>
              <a:buClrTx/>
            </a:pPr>
            <a:r>
              <a:rPr lang="en-US" sz="2400" dirty="0"/>
              <a:t>We expect all groups to be present on game day – on time &amp; ready to work</a:t>
            </a:r>
          </a:p>
          <a:p>
            <a:pPr>
              <a:lnSpc>
                <a:spcPct val="80000"/>
              </a:lnSpc>
              <a:buClrTx/>
            </a:pPr>
            <a:endParaRPr lang="en-US" sz="2400" dirty="0"/>
          </a:p>
          <a:p>
            <a:pPr>
              <a:lnSpc>
                <a:spcPct val="80000"/>
              </a:lnSpc>
              <a:buClrTx/>
            </a:pPr>
            <a:r>
              <a:rPr lang="en-US" sz="2400" dirty="0"/>
              <a:t>On game day, if you are running late, please call check in at 704.358.7190 or text my work cell 704.533.1036</a:t>
            </a:r>
          </a:p>
          <a:p>
            <a:endParaRPr lang="en-US" dirty="0"/>
          </a:p>
        </p:txBody>
      </p:sp>
    </p:spTree>
    <p:extLst>
      <p:ext uri="{BB962C8B-B14F-4D97-AF65-F5344CB8AC3E}">
        <p14:creationId xmlns:p14="http://schemas.microsoft.com/office/powerpoint/2010/main" val="287420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4674" y="1290639"/>
            <a:ext cx="8340726" cy="2498724"/>
          </a:xfrm>
        </p:spPr>
        <p:txBody>
          <a:bodyPr vert="horz" lIns="0" tIns="0" rIns="0" bIns="0" rtlCol="0" anchor="t">
            <a:noAutofit/>
          </a:bodyPr>
          <a:lstStyle/>
          <a:p>
            <a:endParaRPr lang="en-US" dirty="0">
              <a:solidFill>
                <a:schemeClr val="tx1"/>
              </a:solidFill>
            </a:endParaRPr>
          </a:p>
          <a:p>
            <a:pPr algn="ctr"/>
            <a:r>
              <a:rPr lang="en-US" dirty="0" smtClean="0">
                <a:solidFill>
                  <a:schemeClr val="tx1"/>
                </a:solidFill>
              </a:rPr>
              <a:t>QUESTIONS?</a:t>
            </a:r>
            <a:endParaRPr lang="en-US" dirty="0">
              <a:solidFill>
                <a:schemeClr val="tx1"/>
              </a:solidFill>
            </a:endParaRPr>
          </a:p>
        </p:txBody>
      </p:sp>
    </p:spTree>
    <p:extLst>
      <p:ext uri="{BB962C8B-B14F-4D97-AF65-F5344CB8AC3E}">
        <p14:creationId xmlns:p14="http://schemas.microsoft.com/office/powerpoint/2010/main" val="322721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4674" y="1290639"/>
            <a:ext cx="8340726" cy="2498724"/>
          </a:xfrm>
        </p:spPr>
        <p:txBody>
          <a:bodyPr vert="horz" lIns="0" tIns="0" rIns="0" bIns="0" rtlCol="0" anchor="t">
            <a:noAutofit/>
          </a:bodyPr>
          <a:lstStyle/>
          <a:p>
            <a:endParaRPr lang="en-US">
              <a:solidFill>
                <a:schemeClr val="tx1"/>
              </a:solidFill>
            </a:endParaRPr>
          </a:p>
          <a:p>
            <a:pPr algn="ctr"/>
            <a:r>
              <a:rPr lang="en-US" dirty="0">
                <a:solidFill>
                  <a:schemeClr val="tx1"/>
                </a:solidFill>
              </a:rPr>
              <a:t>DELAWARE NORTH’S </a:t>
            </a:r>
          </a:p>
          <a:p>
            <a:pPr algn="ctr"/>
            <a:r>
              <a:rPr lang="en-US" dirty="0">
                <a:solidFill>
                  <a:schemeClr val="tx1"/>
                </a:solidFill>
              </a:rPr>
              <a:t>KEY POLICIES</a:t>
            </a:r>
          </a:p>
        </p:txBody>
      </p:sp>
    </p:spTree>
    <p:extLst>
      <p:ext uri="{BB962C8B-B14F-4D97-AF65-F5344CB8AC3E}">
        <p14:creationId xmlns:p14="http://schemas.microsoft.com/office/powerpoint/2010/main" val="9848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Anti-Harassment and Non-Discrimination</a:t>
            </a:r>
            <a:endParaRPr lang="en-US" dirty="0">
              <a:solidFill>
                <a:schemeClr val="tx1"/>
              </a:solidFill>
            </a:endParaRPr>
          </a:p>
        </p:txBody>
      </p:sp>
    </p:spTree>
    <p:extLst>
      <p:ext uri="{BB962C8B-B14F-4D97-AF65-F5344CB8AC3E}">
        <p14:creationId xmlns:p14="http://schemas.microsoft.com/office/powerpoint/2010/main" val="268918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t>Anti-Harassment and Non-Discrimination Policy</a:t>
            </a:r>
          </a:p>
        </p:txBody>
      </p:sp>
      <p:sp>
        <p:nvSpPr>
          <p:cNvPr id="43011" name="Rectangle 3"/>
          <p:cNvSpPr>
            <a:spLocks noGrp="1" noChangeArrowheads="1"/>
          </p:cNvSpPr>
          <p:nvPr>
            <p:ph type="body" idx="4294967295"/>
          </p:nvPr>
        </p:nvSpPr>
        <p:spPr>
          <a:xfrm>
            <a:off x="541338" y="1307939"/>
            <a:ext cx="8143875" cy="4449394"/>
          </a:xfrm>
          <a:prstGeom prst="rect">
            <a:avLst/>
          </a:prstGeom>
        </p:spPr>
        <p:txBody>
          <a:bodyPr/>
          <a:lstStyle/>
          <a:p>
            <a:pPr eaLnBrk="1" hangingPunct="1">
              <a:lnSpc>
                <a:spcPct val="90000"/>
              </a:lnSpc>
            </a:pPr>
            <a:r>
              <a:rPr lang="en-US" dirty="0">
                <a:solidFill>
                  <a:schemeClr val="tx1"/>
                </a:solidFill>
                <a:latin typeface="+mn-lt"/>
                <a:cs typeface="Arial" pitchFamily="34" charset="0"/>
              </a:rPr>
              <a:t>Delaware North is committed to providing a productive work climate, free of harassment and discrimination.</a:t>
            </a:r>
          </a:p>
          <a:p>
            <a:pPr eaLnBrk="1" hangingPunct="1">
              <a:lnSpc>
                <a:spcPct val="90000"/>
              </a:lnSpc>
            </a:pPr>
            <a:endParaRPr lang="en-US" dirty="0">
              <a:solidFill>
                <a:schemeClr val="tx1"/>
              </a:solidFill>
              <a:latin typeface="+mn-lt"/>
              <a:cs typeface="Arial" pitchFamily="34" charset="0"/>
            </a:endParaRPr>
          </a:p>
          <a:p>
            <a:pPr eaLnBrk="1" hangingPunct="1">
              <a:lnSpc>
                <a:spcPct val="90000"/>
              </a:lnSpc>
            </a:pPr>
            <a:r>
              <a:rPr lang="en-US" dirty="0">
                <a:solidFill>
                  <a:schemeClr val="tx1"/>
                </a:solidFill>
                <a:latin typeface="+mn-lt"/>
                <a:cs typeface="Arial" pitchFamily="34" charset="0"/>
              </a:rPr>
              <a:t>Discrimination or harassment of any kind by management or co-workers at any level, will not be tolerated.</a:t>
            </a:r>
          </a:p>
          <a:p>
            <a:pPr eaLnBrk="1" hangingPunct="1">
              <a:lnSpc>
                <a:spcPct val="90000"/>
              </a:lnSpc>
            </a:pPr>
            <a:endParaRPr lang="en-US" dirty="0">
              <a:solidFill>
                <a:schemeClr val="tx1"/>
              </a:solidFill>
              <a:latin typeface="+mn-lt"/>
              <a:cs typeface="Arial" pitchFamily="34" charset="0"/>
            </a:endParaRPr>
          </a:p>
          <a:p>
            <a:pPr eaLnBrk="1" hangingPunct="1">
              <a:lnSpc>
                <a:spcPct val="90000"/>
              </a:lnSpc>
            </a:pPr>
            <a:r>
              <a:rPr lang="en-US" dirty="0">
                <a:solidFill>
                  <a:schemeClr val="tx1"/>
                </a:solidFill>
                <a:latin typeface="+mn-lt"/>
                <a:cs typeface="Arial" pitchFamily="34" charset="0"/>
              </a:rPr>
              <a:t>All harassment must be reported:</a:t>
            </a:r>
          </a:p>
          <a:p>
            <a:pPr eaLnBrk="1" hangingPunct="1">
              <a:lnSpc>
                <a:spcPct val="90000"/>
              </a:lnSpc>
            </a:pPr>
            <a:endParaRPr lang="en-US" sz="1600" dirty="0">
              <a:solidFill>
                <a:schemeClr val="tx1"/>
              </a:solidFill>
              <a:latin typeface="+mn-lt"/>
              <a:cs typeface="Arial" pitchFamily="34" charset="0"/>
            </a:endParaRPr>
          </a:p>
          <a:p>
            <a:pPr marL="571500" lvl="1" indent="-342900">
              <a:lnSpc>
                <a:spcPct val="90000"/>
              </a:lnSpc>
              <a:buClrTx/>
            </a:pPr>
            <a:r>
              <a:rPr lang="en-US" b="1" u="sng" dirty="0">
                <a:solidFill>
                  <a:schemeClr val="tx1"/>
                </a:solidFill>
                <a:latin typeface="+mn-lt"/>
                <a:cs typeface="Arial" pitchFamily="34" charset="0"/>
              </a:rPr>
              <a:t>Option 1</a:t>
            </a:r>
            <a:r>
              <a:rPr lang="en-US" dirty="0">
                <a:solidFill>
                  <a:schemeClr val="tx1"/>
                </a:solidFill>
                <a:latin typeface="+mn-lt"/>
                <a:cs typeface="Arial" pitchFamily="34" charset="0"/>
              </a:rPr>
              <a:t>: Speak with your supervisor or another manager</a:t>
            </a:r>
          </a:p>
          <a:p>
            <a:pPr marL="571500" lvl="1" indent="-342900">
              <a:lnSpc>
                <a:spcPct val="90000"/>
              </a:lnSpc>
              <a:buClrTx/>
            </a:pPr>
            <a:endParaRPr lang="en-US" dirty="0">
              <a:solidFill>
                <a:schemeClr val="tx1"/>
              </a:solidFill>
              <a:latin typeface="+mn-lt"/>
              <a:cs typeface="Arial" pitchFamily="34" charset="0"/>
            </a:endParaRPr>
          </a:p>
          <a:p>
            <a:pPr marL="571500" lvl="1" indent="-342900">
              <a:lnSpc>
                <a:spcPct val="90000"/>
              </a:lnSpc>
              <a:buClrTx/>
            </a:pPr>
            <a:r>
              <a:rPr lang="en-US" b="1" u="sng" dirty="0">
                <a:solidFill>
                  <a:schemeClr val="tx1"/>
                </a:solidFill>
                <a:latin typeface="+mn-lt"/>
                <a:cs typeface="Arial" pitchFamily="34" charset="0"/>
              </a:rPr>
              <a:t>Option 2</a:t>
            </a:r>
            <a:r>
              <a:rPr lang="en-US" dirty="0">
                <a:solidFill>
                  <a:schemeClr val="tx1"/>
                </a:solidFill>
                <a:latin typeface="+mn-lt"/>
                <a:cs typeface="Arial" pitchFamily="34" charset="0"/>
              </a:rPr>
              <a:t>: Call the Associate Hotline @ 800-441-5645</a:t>
            </a:r>
          </a:p>
          <a:p>
            <a:pPr marL="571500" lvl="1" indent="-342900">
              <a:lnSpc>
                <a:spcPct val="90000"/>
              </a:lnSpc>
              <a:buClrTx/>
            </a:pPr>
            <a:endParaRPr lang="en-US" dirty="0">
              <a:solidFill>
                <a:schemeClr val="tx1"/>
              </a:solidFill>
              <a:latin typeface="+mn-lt"/>
              <a:cs typeface="Arial" pitchFamily="34" charset="0"/>
            </a:endParaRPr>
          </a:p>
          <a:p>
            <a:pPr marL="571500" lvl="1" indent="-342900">
              <a:lnSpc>
                <a:spcPct val="90000"/>
              </a:lnSpc>
              <a:buClrTx/>
            </a:pPr>
            <a:r>
              <a:rPr lang="en-US" b="1" u="sng" dirty="0">
                <a:solidFill>
                  <a:schemeClr val="tx1"/>
                </a:solidFill>
                <a:latin typeface="+mn-lt"/>
                <a:cs typeface="Arial" pitchFamily="34" charset="0"/>
              </a:rPr>
              <a:t>Option 3</a:t>
            </a:r>
            <a:r>
              <a:rPr lang="en-US" dirty="0">
                <a:solidFill>
                  <a:schemeClr val="tx1"/>
                </a:solidFill>
                <a:latin typeface="+mn-lt"/>
                <a:cs typeface="Arial" pitchFamily="34" charset="0"/>
              </a:rPr>
              <a:t>: Call corporate headquarters @ 800-828-7240 and ask for the Chief Compliance Officer, Vice President of Human Resources, or Internal Audit Manager</a:t>
            </a: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276093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t>Anti-Harassment and Non-Discrimination Policy</a:t>
            </a:r>
          </a:p>
        </p:txBody>
      </p:sp>
      <p:sp>
        <p:nvSpPr>
          <p:cNvPr id="43011" name="Rectangle 3"/>
          <p:cNvSpPr>
            <a:spLocks noGrp="1" noChangeArrowheads="1"/>
          </p:cNvSpPr>
          <p:nvPr>
            <p:ph type="body" idx="4294967295"/>
          </p:nvPr>
        </p:nvSpPr>
        <p:spPr>
          <a:xfrm>
            <a:off x="541338" y="1066800"/>
            <a:ext cx="8143875" cy="4648200"/>
          </a:xfrm>
          <a:prstGeom prst="rect">
            <a:avLst/>
          </a:prstGeom>
        </p:spPr>
        <p:txBody>
          <a:bodyPr/>
          <a:lstStyle/>
          <a:p>
            <a:pPr eaLnBrk="1" hangingPunct="1">
              <a:lnSpc>
                <a:spcPct val="90000"/>
              </a:lnSpc>
            </a:pPr>
            <a:r>
              <a:rPr lang="en-US" dirty="0">
                <a:solidFill>
                  <a:schemeClr val="tx1"/>
                </a:solidFill>
                <a:latin typeface="+mn-lt"/>
                <a:cs typeface="Arial" pitchFamily="34" charset="0"/>
              </a:rPr>
              <a:t>Prohibited Forms of Harassment:</a:t>
            </a:r>
          </a:p>
          <a:p>
            <a:pPr marL="651510" lvl="1" indent="-285750">
              <a:lnSpc>
                <a:spcPct val="90000"/>
              </a:lnSpc>
            </a:pPr>
            <a:r>
              <a:rPr lang="en-US" dirty="0">
                <a:solidFill>
                  <a:schemeClr val="tx1"/>
                </a:solidFill>
                <a:latin typeface="+mn-lt"/>
              </a:rPr>
              <a:t>Verbal, written or physical conduct which makes fun of, belittles or shows hostility or dislike to an individual which:</a:t>
            </a:r>
            <a:endParaRPr lang="en-US" dirty="0">
              <a:solidFill>
                <a:schemeClr val="tx1"/>
              </a:solidFill>
              <a:latin typeface="+mn-lt"/>
              <a:cs typeface="Arial" pitchFamily="34" charset="0"/>
            </a:endParaRPr>
          </a:p>
          <a:p>
            <a:pPr marL="880110" lvl="2" indent="-285750">
              <a:lnSpc>
                <a:spcPct val="90000"/>
              </a:lnSpc>
            </a:pPr>
            <a:r>
              <a:rPr lang="en-US" dirty="0">
                <a:solidFill>
                  <a:schemeClr val="tx1"/>
                </a:solidFill>
                <a:latin typeface="+mn-lt"/>
              </a:rPr>
              <a:t>Has the purpose or effect of creating an intimidating, hostile, or offensive work environment; or</a:t>
            </a:r>
          </a:p>
          <a:p>
            <a:pPr marL="880110" lvl="2" indent="-285750">
              <a:lnSpc>
                <a:spcPct val="90000"/>
              </a:lnSpc>
            </a:pPr>
            <a:r>
              <a:rPr lang="en-US" dirty="0">
                <a:solidFill>
                  <a:schemeClr val="tx1"/>
                </a:solidFill>
                <a:latin typeface="+mn-lt"/>
                <a:cs typeface="Arial" pitchFamily="34" charset="0"/>
              </a:rPr>
              <a:t>Has the purpose or effect of unreasonably interfering with another individual’s work performance; or</a:t>
            </a:r>
          </a:p>
          <a:p>
            <a:pPr marL="880110" lvl="2" indent="-285750">
              <a:lnSpc>
                <a:spcPct val="90000"/>
              </a:lnSpc>
            </a:pPr>
            <a:r>
              <a:rPr lang="en-US" dirty="0">
                <a:solidFill>
                  <a:schemeClr val="tx1"/>
                </a:solidFill>
                <a:latin typeface="+mn-lt"/>
              </a:rPr>
              <a:t>Otherwise adversely affect an associate’s employment opportunities.</a:t>
            </a:r>
            <a:endParaRPr lang="en-US" dirty="0">
              <a:solidFill>
                <a:schemeClr val="tx1"/>
              </a:solidFill>
              <a:latin typeface="+mn-lt"/>
              <a:cs typeface="Arial" pitchFamily="34" charset="0"/>
            </a:endParaRPr>
          </a:p>
          <a:p>
            <a:pPr>
              <a:lnSpc>
                <a:spcPct val="90000"/>
              </a:lnSpc>
            </a:pPr>
            <a:r>
              <a:rPr lang="en-US" dirty="0">
                <a:solidFill>
                  <a:schemeClr val="tx1"/>
                </a:solidFill>
                <a:latin typeface="+mn-lt"/>
              </a:rPr>
              <a:t>Sexual Harassment:</a:t>
            </a:r>
          </a:p>
          <a:p>
            <a:pPr marL="651510" lvl="1" indent="-285750">
              <a:lnSpc>
                <a:spcPct val="90000"/>
              </a:lnSpc>
            </a:pPr>
            <a:r>
              <a:rPr lang="en-US" dirty="0">
                <a:solidFill>
                  <a:schemeClr val="tx1"/>
                </a:solidFill>
                <a:latin typeface="+mn-lt"/>
              </a:rPr>
              <a:t>Unwelcome sexual advances, requests for sexual favors, and other verbal or physical conduct of a sexual nature constitutes sexual harassment when:</a:t>
            </a:r>
          </a:p>
          <a:p>
            <a:pPr marL="880110" lvl="2" indent="-285750">
              <a:lnSpc>
                <a:spcPct val="90000"/>
              </a:lnSpc>
            </a:pPr>
            <a:r>
              <a:rPr lang="en-US" dirty="0">
                <a:solidFill>
                  <a:schemeClr val="tx1"/>
                </a:solidFill>
                <a:latin typeface="+mn-lt"/>
              </a:rPr>
              <a:t>It is directly or indirectly implied that submission to such conduct is a requirement or condition of an individual’s employment; or</a:t>
            </a:r>
          </a:p>
          <a:p>
            <a:pPr marL="880110" lvl="2" indent="-285750">
              <a:lnSpc>
                <a:spcPct val="90000"/>
              </a:lnSpc>
            </a:pPr>
            <a:r>
              <a:rPr lang="en-US" dirty="0">
                <a:solidFill>
                  <a:schemeClr val="tx1"/>
                </a:solidFill>
                <a:latin typeface="+mn-lt"/>
              </a:rPr>
              <a:t>It is directly or indirectly implies that submission or rejection of such conduct will have a bearing on employment decisions involving the individual; or</a:t>
            </a:r>
          </a:p>
          <a:p>
            <a:pPr marL="880110" lvl="2" indent="-285750">
              <a:lnSpc>
                <a:spcPct val="90000"/>
              </a:lnSpc>
            </a:pPr>
            <a:r>
              <a:rPr lang="en-US" dirty="0">
                <a:solidFill>
                  <a:schemeClr val="tx1"/>
                </a:solidFill>
                <a:latin typeface="+mn-lt"/>
              </a:rPr>
              <a:t>Such conduct has the purpose or effect of unreasonably interfering with an individual’s work performance or creating an intimidating, hostile or offensive working environment.</a:t>
            </a:r>
          </a:p>
          <a:p>
            <a:pPr>
              <a:lnSpc>
                <a:spcPct val="90000"/>
              </a:lnSpc>
            </a:pPr>
            <a:endParaRPr lang="en-US" dirty="0">
              <a:solidFill>
                <a:schemeClr val="tx1"/>
              </a:solidFill>
              <a:latin typeface="+mn-lt"/>
              <a:cs typeface="Arial" pitchFamily="34" charset="0"/>
            </a:endParaRPr>
          </a:p>
          <a:p>
            <a:pPr>
              <a:lnSpc>
                <a:spcPct val="90000"/>
              </a:lnSpc>
            </a:pPr>
            <a:endParaRPr lang="en-US" dirty="0">
              <a:solidFill>
                <a:schemeClr val="tx1"/>
              </a:solidFill>
              <a:latin typeface="+mn-lt"/>
              <a:cs typeface="Arial" pitchFamily="34" charset="0"/>
            </a:endParaRP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1001858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t>Anti-Harassment and Non-Discrimination Policy</a:t>
            </a:r>
          </a:p>
        </p:txBody>
      </p:sp>
      <p:sp>
        <p:nvSpPr>
          <p:cNvPr id="43011" name="Rectangle 3"/>
          <p:cNvSpPr>
            <a:spLocks noGrp="1" noChangeArrowheads="1"/>
          </p:cNvSpPr>
          <p:nvPr>
            <p:ph type="body" idx="4294967295"/>
          </p:nvPr>
        </p:nvSpPr>
        <p:spPr>
          <a:xfrm>
            <a:off x="541338" y="1066800"/>
            <a:ext cx="8143875" cy="3974939"/>
          </a:xfrm>
          <a:prstGeom prst="rect">
            <a:avLst/>
          </a:prstGeom>
        </p:spPr>
        <p:txBody>
          <a:bodyPr/>
          <a:lstStyle/>
          <a:p>
            <a:pPr eaLnBrk="1" hangingPunct="1">
              <a:lnSpc>
                <a:spcPct val="90000"/>
              </a:lnSpc>
            </a:pPr>
            <a:r>
              <a:rPr lang="en-US" dirty="0">
                <a:solidFill>
                  <a:schemeClr val="tx1"/>
                </a:solidFill>
                <a:latin typeface="+mn-lt"/>
                <a:cs typeface="Arial" pitchFamily="34" charset="0"/>
              </a:rPr>
              <a:t>Discrimination:</a:t>
            </a:r>
          </a:p>
          <a:p>
            <a:pPr marL="651510" lvl="1" indent="-285750">
              <a:lnSpc>
                <a:spcPct val="90000"/>
              </a:lnSpc>
            </a:pPr>
            <a:r>
              <a:rPr lang="en-US" dirty="0">
                <a:solidFill>
                  <a:schemeClr val="tx1"/>
                </a:solidFill>
                <a:latin typeface="+mn-lt"/>
              </a:rPr>
              <a:t>Adverse treatment of an associate based on his or her race, color, religion, sex (including pregnancy, gender identity, transgender status and sexual orientation), national origin, age, disability or perceived disability (including gender dysphoria), marital status, genetic information, or veteran status, or any other basis protected by applicable law, with respect to the terms, conditions, or privileges of employment including, but not limited to hiring, firing, promoting, disciplining, scheduling, training or deciding how to compensate the associate.</a:t>
            </a:r>
            <a:endParaRPr lang="en-US" dirty="0">
              <a:solidFill>
                <a:schemeClr val="tx1"/>
              </a:solidFill>
              <a:latin typeface="+mn-lt"/>
              <a:cs typeface="Arial" pitchFamily="34" charset="0"/>
            </a:endParaRPr>
          </a:p>
          <a:p>
            <a:pPr>
              <a:lnSpc>
                <a:spcPct val="90000"/>
              </a:lnSpc>
            </a:pPr>
            <a:r>
              <a:rPr lang="en-US" dirty="0">
                <a:solidFill>
                  <a:schemeClr val="tx1"/>
                </a:solidFill>
                <a:latin typeface="+mn-lt"/>
              </a:rPr>
              <a:t>Retaliation:</a:t>
            </a:r>
          </a:p>
          <a:p>
            <a:pPr marL="651510" lvl="1" indent="-285750">
              <a:lnSpc>
                <a:spcPct val="90000"/>
              </a:lnSpc>
            </a:pPr>
            <a:r>
              <a:rPr lang="en-US" dirty="0">
                <a:solidFill>
                  <a:schemeClr val="tx1"/>
                </a:solidFill>
                <a:latin typeface="+mn-lt"/>
              </a:rPr>
              <a:t>Retaliation against Associates for exercising their rights under this policy is also strictly prohibited and will not be tolerated.</a:t>
            </a:r>
          </a:p>
          <a:p>
            <a:pPr>
              <a:lnSpc>
                <a:spcPct val="90000"/>
              </a:lnSpc>
            </a:pPr>
            <a:endParaRPr lang="en-US" dirty="0">
              <a:solidFill>
                <a:schemeClr val="tx1"/>
              </a:solidFill>
              <a:latin typeface="+mn-lt"/>
              <a:cs typeface="Arial" pitchFamily="34" charset="0"/>
            </a:endParaRPr>
          </a:p>
          <a:p>
            <a:pPr>
              <a:lnSpc>
                <a:spcPct val="90000"/>
              </a:lnSpc>
            </a:pPr>
            <a:endParaRPr lang="en-US" dirty="0">
              <a:solidFill>
                <a:schemeClr val="tx1"/>
              </a:solidFill>
              <a:latin typeface="+mn-lt"/>
              <a:cs typeface="Arial" pitchFamily="34" charset="0"/>
            </a:endParaRP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152814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4674" y="1290639"/>
            <a:ext cx="8148702" cy="2498724"/>
          </a:xfrm>
        </p:spPr>
        <p:txBody>
          <a:bodyPr/>
          <a:lstStyle/>
          <a:p>
            <a:r>
              <a:rPr lang="en-US" spc="-5" dirty="0" smtClean="0">
                <a:solidFill>
                  <a:schemeClr val="tx1"/>
                </a:solidFill>
              </a:rPr>
              <a:t>Violence in the Workplace Prevention Training</a:t>
            </a:r>
            <a:endParaRPr lang="en-US" dirty="0">
              <a:solidFill>
                <a:schemeClr val="tx1"/>
              </a:solidFill>
            </a:endParaRPr>
          </a:p>
          <a:p>
            <a:r>
              <a:rPr lang="en-US" dirty="0" smtClean="0">
                <a:solidFill>
                  <a:schemeClr val="tx1"/>
                </a:solidFill>
              </a:rPr>
              <a:t>Program</a:t>
            </a:r>
            <a:endParaRPr lang="en-US" dirty="0">
              <a:solidFill>
                <a:schemeClr val="tx1"/>
              </a:solidFill>
            </a:endParaRPr>
          </a:p>
        </p:txBody>
      </p:sp>
    </p:spTree>
    <p:extLst>
      <p:ext uri="{BB962C8B-B14F-4D97-AF65-F5344CB8AC3E}">
        <p14:creationId xmlns:p14="http://schemas.microsoft.com/office/powerpoint/2010/main" val="338872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Workplace Violence?</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4" name="Content Placeholder 3"/>
          <p:cNvSpPr>
            <a:spLocks noGrp="1"/>
          </p:cNvSpPr>
          <p:nvPr>
            <p:ph sz="quarter" idx="10"/>
          </p:nvPr>
        </p:nvSpPr>
        <p:spPr>
          <a:xfrm>
            <a:off x="570451" y="1159042"/>
            <a:ext cx="8272987" cy="4814887"/>
          </a:xfrm>
        </p:spPr>
        <p:txBody>
          <a:bodyPr/>
          <a:lstStyle/>
          <a:p>
            <a:pPr marL="12700">
              <a:lnSpc>
                <a:spcPct val="100000"/>
              </a:lnSpc>
            </a:pPr>
            <a:r>
              <a:rPr lang="en-US" dirty="0">
                <a:solidFill>
                  <a:schemeClr val="tx1"/>
                </a:solidFill>
                <a:latin typeface="+mj-lt"/>
                <a:cs typeface="Century Gothic"/>
              </a:rPr>
              <a:t>Workplace </a:t>
            </a:r>
            <a:r>
              <a:rPr lang="en-US" spc="-5" dirty="0">
                <a:solidFill>
                  <a:schemeClr val="tx1"/>
                </a:solidFill>
                <a:latin typeface="+mj-lt"/>
                <a:cs typeface="Century Gothic"/>
              </a:rPr>
              <a:t>Violence Includes</a:t>
            </a:r>
            <a:r>
              <a:rPr lang="en-US" spc="-50" dirty="0">
                <a:solidFill>
                  <a:schemeClr val="tx1"/>
                </a:solidFill>
                <a:latin typeface="+mj-lt"/>
                <a:cs typeface="Century Gothic"/>
              </a:rPr>
              <a:t> </a:t>
            </a:r>
            <a:r>
              <a:rPr lang="en-US" dirty="0">
                <a:solidFill>
                  <a:schemeClr val="tx1"/>
                </a:solidFill>
                <a:latin typeface="+mj-lt"/>
                <a:cs typeface="Century Gothic"/>
              </a:rPr>
              <a:t>–</a:t>
            </a:r>
          </a:p>
          <a:p>
            <a:pPr marL="756285" indent="-286385">
              <a:lnSpc>
                <a:spcPct val="100000"/>
              </a:lnSpc>
              <a:spcBef>
                <a:spcPts val="2175"/>
              </a:spcBef>
              <a:buClrTx/>
              <a:buFont typeface="Arial"/>
              <a:buChar char="•"/>
              <a:tabLst>
                <a:tab pos="756285" algn="l"/>
                <a:tab pos="756920" algn="l"/>
              </a:tabLst>
            </a:pPr>
            <a:r>
              <a:rPr lang="en-US" dirty="0">
                <a:solidFill>
                  <a:schemeClr val="tx1"/>
                </a:solidFill>
                <a:latin typeface="+mj-lt"/>
                <a:cs typeface="Century Gothic"/>
              </a:rPr>
              <a:t>Intentionally shoving </a:t>
            </a:r>
            <a:r>
              <a:rPr lang="en-US" spc="-5" dirty="0">
                <a:solidFill>
                  <a:schemeClr val="tx1"/>
                </a:solidFill>
                <a:latin typeface="+mj-lt"/>
                <a:cs typeface="Century Gothic"/>
              </a:rPr>
              <a:t>or</a:t>
            </a:r>
            <a:r>
              <a:rPr lang="en-US" spc="-135" dirty="0">
                <a:solidFill>
                  <a:schemeClr val="tx1"/>
                </a:solidFill>
                <a:latin typeface="+mj-lt"/>
                <a:cs typeface="Century Gothic"/>
              </a:rPr>
              <a:t> </a:t>
            </a:r>
            <a:r>
              <a:rPr lang="en-US" spc="-5" dirty="0">
                <a:solidFill>
                  <a:schemeClr val="tx1"/>
                </a:solidFill>
                <a:latin typeface="+mj-lt"/>
                <a:cs typeface="Century Gothic"/>
              </a:rPr>
              <a:t>pushing</a:t>
            </a:r>
            <a:endParaRPr lang="en-US" dirty="0">
              <a:solidFill>
                <a:schemeClr val="tx1"/>
              </a:solidFill>
              <a:latin typeface="+mj-lt"/>
              <a:cs typeface="Century Gothic"/>
            </a:endParaRPr>
          </a:p>
          <a:p>
            <a:pPr marL="756285" indent="-286385">
              <a:lnSpc>
                <a:spcPct val="100000"/>
              </a:lnSpc>
              <a:buClrTx/>
              <a:buFont typeface="Arial"/>
              <a:buChar char="•"/>
              <a:tabLst>
                <a:tab pos="756285" algn="l"/>
                <a:tab pos="756920" algn="l"/>
              </a:tabLst>
            </a:pPr>
            <a:r>
              <a:rPr lang="en-US" dirty="0">
                <a:solidFill>
                  <a:schemeClr val="tx1"/>
                </a:solidFill>
                <a:latin typeface="+mj-lt"/>
                <a:cs typeface="Century Gothic"/>
              </a:rPr>
              <a:t>Intentional </a:t>
            </a:r>
            <a:r>
              <a:rPr lang="en-US" spc="-5" dirty="0">
                <a:solidFill>
                  <a:schemeClr val="tx1"/>
                </a:solidFill>
                <a:latin typeface="+mj-lt"/>
                <a:cs typeface="Century Gothic"/>
              </a:rPr>
              <a:t>unwanted</a:t>
            </a:r>
            <a:r>
              <a:rPr lang="en-US" spc="-150" dirty="0">
                <a:solidFill>
                  <a:schemeClr val="tx1"/>
                </a:solidFill>
                <a:latin typeface="+mj-lt"/>
                <a:cs typeface="Century Gothic"/>
              </a:rPr>
              <a:t> </a:t>
            </a:r>
            <a:r>
              <a:rPr lang="en-US" dirty="0">
                <a:solidFill>
                  <a:schemeClr val="tx1"/>
                </a:solidFill>
                <a:latin typeface="+mj-lt"/>
                <a:cs typeface="Century Gothic"/>
              </a:rPr>
              <a:t>touching</a:t>
            </a:r>
          </a:p>
          <a:p>
            <a:pPr marL="756285" indent="-286385">
              <a:lnSpc>
                <a:spcPct val="100000"/>
              </a:lnSpc>
              <a:buClrTx/>
              <a:buFont typeface="Arial"/>
              <a:buChar char="•"/>
              <a:tabLst>
                <a:tab pos="756285" algn="l"/>
                <a:tab pos="756920" algn="l"/>
              </a:tabLst>
            </a:pPr>
            <a:r>
              <a:rPr lang="en-US" spc="-5" dirty="0">
                <a:solidFill>
                  <a:schemeClr val="tx1"/>
                </a:solidFill>
                <a:latin typeface="+mj-lt"/>
                <a:cs typeface="Century Gothic"/>
              </a:rPr>
              <a:t>Brandishing</a:t>
            </a:r>
            <a:r>
              <a:rPr lang="en-US" spc="-105" dirty="0">
                <a:solidFill>
                  <a:schemeClr val="tx1"/>
                </a:solidFill>
                <a:latin typeface="+mj-lt"/>
                <a:cs typeface="Century Gothic"/>
              </a:rPr>
              <a:t> </a:t>
            </a:r>
            <a:r>
              <a:rPr lang="en-US" dirty="0">
                <a:solidFill>
                  <a:schemeClr val="tx1"/>
                </a:solidFill>
                <a:latin typeface="+mj-lt"/>
                <a:cs typeface="Century Gothic"/>
              </a:rPr>
              <a:t>Weapons</a:t>
            </a:r>
          </a:p>
          <a:p>
            <a:pPr marL="756285" marR="5080" indent="-286385" algn="just">
              <a:lnSpc>
                <a:spcPct val="100000"/>
              </a:lnSpc>
              <a:buClrTx/>
              <a:buFont typeface="Arial"/>
              <a:buChar char="•"/>
              <a:tabLst>
                <a:tab pos="756920" algn="l"/>
              </a:tabLst>
            </a:pPr>
            <a:r>
              <a:rPr lang="en-US" spc="-5" dirty="0">
                <a:solidFill>
                  <a:schemeClr val="tx1"/>
                </a:solidFill>
                <a:latin typeface="+mj-lt"/>
                <a:cs typeface="Century Gothic"/>
              </a:rPr>
              <a:t>Stalking </a:t>
            </a:r>
            <a:r>
              <a:rPr lang="en-US" dirty="0">
                <a:solidFill>
                  <a:schemeClr val="tx1"/>
                </a:solidFill>
                <a:latin typeface="+mj-lt"/>
                <a:cs typeface="Century Gothic"/>
              </a:rPr>
              <a:t>– </a:t>
            </a:r>
            <a:r>
              <a:rPr lang="en-US" spc="-5" dirty="0">
                <a:solidFill>
                  <a:schemeClr val="tx1"/>
                </a:solidFill>
                <a:latin typeface="+mj-lt"/>
                <a:cs typeface="Century Gothic"/>
              </a:rPr>
              <a:t>intentionally engaging </a:t>
            </a:r>
            <a:r>
              <a:rPr lang="en-US" dirty="0">
                <a:solidFill>
                  <a:schemeClr val="tx1"/>
                </a:solidFill>
                <a:latin typeface="+mj-lt"/>
                <a:cs typeface="Century Gothic"/>
              </a:rPr>
              <a:t>in a </a:t>
            </a:r>
            <a:r>
              <a:rPr lang="en-US" spc="-5" dirty="0">
                <a:solidFill>
                  <a:schemeClr val="tx1"/>
                </a:solidFill>
                <a:latin typeface="+mj-lt"/>
                <a:cs typeface="Century Gothic"/>
              </a:rPr>
              <a:t>course of conduct </a:t>
            </a:r>
            <a:r>
              <a:rPr lang="en-US" dirty="0">
                <a:solidFill>
                  <a:schemeClr val="tx1"/>
                </a:solidFill>
                <a:latin typeface="+mj-lt"/>
                <a:cs typeface="Century Gothic"/>
              </a:rPr>
              <a:t>for </a:t>
            </a:r>
            <a:r>
              <a:rPr lang="en-US" spc="-5" dirty="0">
                <a:solidFill>
                  <a:schemeClr val="tx1"/>
                </a:solidFill>
                <a:latin typeface="+mj-lt"/>
                <a:cs typeface="Century Gothic"/>
              </a:rPr>
              <a:t>no  </a:t>
            </a:r>
            <a:r>
              <a:rPr lang="en-US" dirty="0">
                <a:solidFill>
                  <a:schemeClr val="tx1"/>
                </a:solidFill>
                <a:latin typeface="+mj-lt"/>
                <a:cs typeface="Century Gothic"/>
              </a:rPr>
              <a:t>legitimate </a:t>
            </a:r>
            <a:r>
              <a:rPr lang="en-US" spc="-5" dirty="0">
                <a:solidFill>
                  <a:schemeClr val="tx1"/>
                </a:solidFill>
                <a:latin typeface="+mj-lt"/>
                <a:cs typeface="Century Gothic"/>
              </a:rPr>
              <a:t>purpose </a:t>
            </a:r>
            <a:r>
              <a:rPr lang="en-US" dirty="0">
                <a:solidFill>
                  <a:schemeClr val="tx1"/>
                </a:solidFill>
                <a:latin typeface="+mj-lt"/>
                <a:cs typeface="Century Gothic"/>
              </a:rPr>
              <a:t>which is likely to </a:t>
            </a:r>
            <a:r>
              <a:rPr lang="en-US" spc="-5" dirty="0">
                <a:solidFill>
                  <a:schemeClr val="tx1"/>
                </a:solidFill>
                <a:latin typeface="+mj-lt"/>
                <a:cs typeface="Century Gothic"/>
              </a:rPr>
              <a:t>cause </a:t>
            </a:r>
            <a:r>
              <a:rPr lang="en-US" dirty="0">
                <a:solidFill>
                  <a:schemeClr val="tx1"/>
                </a:solidFill>
                <a:latin typeface="+mj-lt"/>
                <a:cs typeface="Century Gothic"/>
              </a:rPr>
              <a:t>fear </a:t>
            </a:r>
            <a:r>
              <a:rPr lang="en-US" spc="-5" dirty="0">
                <a:solidFill>
                  <a:schemeClr val="tx1"/>
                </a:solidFill>
                <a:latin typeface="+mj-lt"/>
                <a:cs typeface="Century Gothic"/>
              </a:rPr>
              <a:t>or harm </a:t>
            </a:r>
            <a:r>
              <a:rPr lang="en-US" dirty="0">
                <a:solidFill>
                  <a:schemeClr val="tx1"/>
                </a:solidFill>
                <a:latin typeface="+mj-lt"/>
                <a:cs typeface="Century Gothic"/>
              </a:rPr>
              <a:t>to the  </a:t>
            </a:r>
            <a:r>
              <a:rPr lang="en-US" spc="-5" dirty="0">
                <a:solidFill>
                  <a:schemeClr val="tx1"/>
                </a:solidFill>
                <a:latin typeface="+mj-lt"/>
                <a:cs typeface="Century Gothic"/>
              </a:rPr>
              <a:t>physical health, </a:t>
            </a:r>
            <a:r>
              <a:rPr lang="en-US" dirty="0">
                <a:solidFill>
                  <a:schemeClr val="tx1"/>
                </a:solidFill>
                <a:latin typeface="+mj-lt"/>
                <a:cs typeface="Century Gothic"/>
              </a:rPr>
              <a:t>safety, </a:t>
            </a:r>
            <a:r>
              <a:rPr lang="en-US" spc="-5" dirty="0">
                <a:solidFill>
                  <a:schemeClr val="tx1"/>
                </a:solidFill>
                <a:latin typeface="+mj-lt"/>
                <a:cs typeface="Century Gothic"/>
              </a:rPr>
              <a:t>or property of another</a:t>
            </a:r>
            <a:r>
              <a:rPr lang="en-US" spc="-125" dirty="0">
                <a:solidFill>
                  <a:schemeClr val="tx1"/>
                </a:solidFill>
                <a:latin typeface="+mj-lt"/>
                <a:cs typeface="Century Gothic"/>
              </a:rPr>
              <a:t> </a:t>
            </a:r>
            <a:r>
              <a:rPr lang="en-US" spc="-5" dirty="0">
                <a:solidFill>
                  <a:schemeClr val="tx1"/>
                </a:solidFill>
                <a:latin typeface="+mj-lt"/>
                <a:cs typeface="Century Gothic"/>
              </a:rPr>
              <a:t>person</a:t>
            </a:r>
            <a:endParaRPr lang="en-US" dirty="0">
              <a:solidFill>
                <a:schemeClr val="tx1"/>
              </a:solidFill>
              <a:latin typeface="+mj-lt"/>
              <a:cs typeface="Century Gothic"/>
            </a:endParaRPr>
          </a:p>
          <a:p>
            <a:pPr marL="756285" marR="481965" indent="-286385">
              <a:lnSpc>
                <a:spcPct val="100000"/>
              </a:lnSpc>
              <a:buClrTx/>
              <a:buFont typeface="Arial"/>
              <a:buChar char="•"/>
              <a:tabLst>
                <a:tab pos="756285" algn="l"/>
                <a:tab pos="756920" algn="l"/>
              </a:tabLst>
            </a:pPr>
            <a:r>
              <a:rPr lang="en-US" dirty="0">
                <a:solidFill>
                  <a:schemeClr val="tx1"/>
                </a:solidFill>
                <a:latin typeface="+mj-lt"/>
                <a:cs typeface="Century Gothic"/>
              </a:rPr>
              <a:t>Conduct that threatens </a:t>
            </a:r>
            <a:r>
              <a:rPr lang="en-US" spc="-5" dirty="0">
                <a:solidFill>
                  <a:schemeClr val="tx1"/>
                </a:solidFill>
                <a:latin typeface="+mj-lt"/>
                <a:cs typeface="Century Gothic"/>
              </a:rPr>
              <a:t>or causes </a:t>
            </a:r>
            <a:r>
              <a:rPr lang="en-US" dirty="0">
                <a:solidFill>
                  <a:schemeClr val="tx1"/>
                </a:solidFill>
                <a:latin typeface="+mj-lt"/>
                <a:cs typeface="Century Gothic"/>
              </a:rPr>
              <a:t>intentional </a:t>
            </a:r>
            <a:r>
              <a:rPr lang="en-US" spc="-5" dirty="0">
                <a:solidFill>
                  <a:schemeClr val="tx1"/>
                </a:solidFill>
                <a:latin typeface="+mj-lt"/>
                <a:cs typeface="Century Gothic"/>
              </a:rPr>
              <a:t>bodily</a:t>
            </a:r>
            <a:r>
              <a:rPr lang="en-US" spc="-204" dirty="0">
                <a:solidFill>
                  <a:schemeClr val="tx1"/>
                </a:solidFill>
                <a:latin typeface="+mj-lt"/>
                <a:cs typeface="Century Gothic"/>
              </a:rPr>
              <a:t> </a:t>
            </a:r>
            <a:r>
              <a:rPr lang="en-US" dirty="0">
                <a:solidFill>
                  <a:schemeClr val="tx1"/>
                </a:solidFill>
                <a:latin typeface="+mj-lt"/>
                <a:cs typeface="Century Gothic"/>
              </a:rPr>
              <a:t>injury,  </a:t>
            </a:r>
            <a:r>
              <a:rPr lang="en-US" spc="-5" dirty="0">
                <a:solidFill>
                  <a:schemeClr val="tx1"/>
                </a:solidFill>
                <a:latin typeface="+mj-lt"/>
                <a:cs typeface="Century Gothic"/>
              </a:rPr>
              <a:t>property damage, and/or business</a:t>
            </a:r>
            <a:r>
              <a:rPr lang="en-US" spc="-114" dirty="0">
                <a:solidFill>
                  <a:schemeClr val="tx1"/>
                </a:solidFill>
                <a:latin typeface="+mj-lt"/>
                <a:cs typeface="Century Gothic"/>
              </a:rPr>
              <a:t> </a:t>
            </a:r>
            <a:r>
              <a:rPr lang="en-US" dirty="0">
                <a:solidFill>
                  <a:schemeClr val="tx1"/>
                </a:solidFill>
                <a:latin typeface="+mj-lt"/>
                <a:cs typeface="Century Gothic"/>
              </a:rPr>
              <a:t>interruption</a:t>
            </a:r>
          </a:p>
          <a:p>
            <a:pPr marL="756285" indent="-286385">
              <a:lnSpc>
                <a:spcPct val="100000"/>
              </a:lnSpc>
              <a:buClrTx/>
              <a:buFont typeface="Arial"/>
              <a:buChar char="•"/>
              <a:tabLst>
                <a:tab pos="756285" algn="l"/>
                <a:tab pos="756920" algn="l"/>
              </a:tabLst>
            </a:pPr>
            <a:r>
              <a:rPr lang="en-US" dirty="0">
                <a:solidFill>
                  <a:schemeClr val="tx1"/>
                </a:solidFill>
                <a:latin typeface="+mj-lt"/>
                <a:cs typeface="Century Gothic"/>
              </a:rPr>
              <a:t>Talking </a:t>
            </a:r>
            <a:r>
              <a:rPr lang="en-US" spc="-5" dirty="0">
                <a:solidFill>
                  <a:schemeClr val="tx1"/>
                </a:solidFill>
                <a:latin typeface="+mj-lt"/>
                <a:cs typeface="Century Gothic"/>
              </a:rPr>
              <a:t>or </a:t>
            </a:r>
            <a:r>
              <a:rPr lang="en-US" dirty="0">
                <a:solidFill>
                  <a:schemeClr val="tx1"/>
                </a:solidFill>
                <a:latin typeface="+mj-lt"/>
                <a:cs typeface="Century Gothic"/>
              </a:rPr>
              <a:t>joking </a:t>
            </a:r>
            <a:r>
              <a:rPr lang="en-US" spc="-5" dirty="0">
                <a:solidFill>
                  <a:schemeClr val="tx1"/>
                </a:solidFill>
                <a:latin typeface="+mj-lt"/>
                <a:cs typeface="Century Gothic"/>
              </a:rPr>
              <a:t>about engaging </a:t>
            </a:r>
            <a:r>
              <a:rPr lang="en-US" dirty="0">
                <a:solidFill>
                  <a:schemeClr val="tx1"/>
                </a:solidFill>
                <a:latin typeface="+mj-lt"/>
                <a:cs typeface="Century Gothic"/>
              </a:rPr>
              <a:t>in </a:t>
            </a:r>
            <a:r>
              <a:rPr lang="en-US" spc="-5" dirty="0">
                <a:solidFill>
                  <a:schemeClr val="tx1"/>
                </a:solidFill>
                <a:latin typeface="+mj-lt"/>
                <a:cs typeface="Century Gothic"/>
              </a:rPr>
              <a:t>any of </a:t>
            </a:r>
            <a:r>
              <a:rPr lang="en-US" dirty="0">
                <a:solidFill>
                  <a:schemeClr val="tx1"/>
                </a:solidFill>
                <a:latin typeface="+mj-lt"/>
                <a:cs typeface="Century Gothic"/>
              </a:rPr>
              <a:t>the</a:t>
            </a:r>
            <a:r>
              <a:rPr lang="en-US" spc="-150" dirty="0">
                <a:solidFill>
                  <a:schemeClr val="tx1"/>
                </a:solidFill>
                <a:latin typeface="+mj-lt"/>
                <a:cs typeface="Century Gothic"/>
              </a:rPr>
              <a:t> </a:t>
            </a:r>
            <a:r>
              <a:rPr lang="en-US" spc="-5" dirty="0">
                <a:solidFill>
                  <a:schemeClr val="tx1"/>
                </a:solidFill>
                <a:latin typeface="+mj-lt"/>
                <a:cs typeface="Century Gothic"/>
              </a:rPr>
              <a:t>above</a:t>
            </a:r>
            <a:endParaRPr lang="en-US" dirty="0">
              <a:solidFill>
                <a:schemeClr val="tx1"/>
              </a:solidFill>
              <a:latin typeface="+mj-lt"/>
              <a:cs typeface="Century Gothic"/>
            </a:endParaRPr>
          </a:p>
          <a:p>
            <a:endParaRPr lang="en-US" dirty="0">
              <a:solidFill>
                <a:schemeClr val="tx1"/>
              </a:solidFill>
              <a:latin typeface="+mj-lt"/>
            </a:endParaRPr>
          </a:p>
        </p:txBody>
      </p:sp>
    </p:spTree>
    <p:extLst>
      <p:ext uri="{BB962C8B-B14F-4D97-AF65-F5344CB8AC3E}">
        <p14:creationId xmlns:p14="http://schemas.microsoft.com/office/powerpoint/2010/main" val="29723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Delaware North History</a:t>
            </a:r>
          </a:p>
        </p:txBody>
      </p:sp>
      <p:sp>
        <p:nvSpPr>
          <p:cNvPr id="3" name="Footer Placeholder 2"/>
          <p:cNvSpPr>
            <a:spLocks noGrp="1"/>
          </p:cNvSpPr>
          <p:nvPr>
            <p:ph type="ftr" sz="quarter" idx="3"/>
          </p:nvPr>
        </p:nvSpPr>
        <p:spPr/>
        <p:txBody>
          <a:bodyPr/>
          <a:lstStyle/>
          <a:p>
            <a:r>
              <a:rPr lang="en-US"/>
              <a:t>Delaware North Orientation</a:t>
            </a:r>
          </a:p>
        </p:txBody>
      </p:sp>
      <p:pic>
        <p:nvPicPr>
          <p:cNvPr id="6" name="Picture 11" descr="The Jacobs Brothers"/>
          <p:cNvPicPr>
            <a:picLocks noGrp="1" noChangeAspect="1" noChangeArrowheads="1"/>
          </p:cNvPicPr>
          <p:nvPr>
            <p:ph sz="quarter" idx="10"/>
          </p:nvPr>
        </p:nvPicPr>
        <p:blipFill>
          <a:blip r:embed="rId3"/>
          <a:srcRect/>
          <a:stretch>
            <a:fillRect/>
          </a:stretch>
        </p:blipFill>
        <p:spPr bwMode="auto">
          <a:xfrm>
            <a:off x="1181100" y="2294830"/>
            <a:ext cx="3048000" cy="3810694"/>
          </a:xfrm>
          <a:prstGeom prst="rect">
            <a:avLst/>
          </a:prstGeom>
          <a:noFill/>
          <a:ln w="12700">
            <a:noFill/>
            <a:miter lim="800000"/>
            <a:headEnd/>
            <a:tailEnd/>
          </a:ln>
          <a:effectLst>
            <a:outerShdw blurRad="50800" dist="50800" dir="2700000" sx="101000" sy="101000" algn="ctr" rotWithShape="0">
              <a:schemeClr val="tx1">
                <a:lumMod val="75000"/>
                <a:lumOff val="25000"/>
              </a:schemeClr>
            </a:outerShdw>
          </a:effectLst>
        </p:spPr>
      </p:pic>
      <p:pic>
        <p:nvPicPr>
          <p:cNvPr id="7" name="Picture 7" descr="kids-ppt"/>
          <p:cNvPicPr>
            <a:picLocks noGrp="1" noChangeAspect="1" noChangeArrowheads="1"/>
          </p:cNvPicPr>
          <p:nvPr>
            <p:ph sz="quarter" idx="11"/>
          </p:nvPr>
        </p:nvPicPr>
        <p:blipFill>
          <a:blip r:embed="rId4"/>
          <a:srcRect/>
          <a:stretch>
            <a:fillRect/>
          </a:stretch>
        </p:blipFill>
        <p:spPr bwMode="auto">
          <a:xfrm>
            <a:off x="5100039" y="1933002"/>
            <a:ext cx="3123810" cy="3530159"/>
          </a:xfrm>
          <a:prstGeom prst="rect">
            <a:avLst/>
          </a:prstGeom>
          <a:noFill/>
          <a:ln w="9525">
            <a:noFill/>
            <a:miter lim="800000"/>
            <a:headEnd/>
            <a:tailEnd/>
          </a:ln>
          <a:effectLst>
            <a:outerShdw blurRad="50800" dist="50800" dir="2700000" algn="ctr" rotWithShape="0">
              <a:schemeClr val="tx1">
                <a:lumMod val="75000"/>
                <a:lumOff val="25000"/>
              </a:schemeClr>
            </a:outerShdw>
          </a:effectLst>
        </p:spPr>
      </p:pic>
      <p:sp>
        <p:nvSpPr>
          <p:cNvPr id="8" name="TextBox 7"/>
          <p:cNvSpPr txBox="1"/>
          <p:nvPr/>
        </p:nvSpPr>
        <p:spPr>
          <a:xfrm>
            <a:off x="891690" y="1039102"/>
            <a:ext cx="3337410" cy="1255728"/>
          </a:xfrm>
          <a:prstGeom prst="rect">
            <a:avLst/>
          </a:prstGeom>
          <a:noFill/>
        </p:spPr>
        <p:txBody>
          <a:bodyPr wrap="square" rtlCol="0">
            <a:spAutoFit/>
          </a:bodyPr>
          <a:lstStyle/>
          <a:p>
            <a:pPr marL="236538" indent="-236538">
              <a:spcBef>
                <a:spcPct val="20000"/>
              </a:spcBef>
              <a:buClr>
                <a:srgbClr val="FFC000"/>
              </a:buClr>
              <a:buSzPct val="130000"/>
              <a:buFont typeface="Wingdings" pitchFamily="2" charset="2"/>
              <a:buChar char="§"/>
              <a:defRPr/>
            </a:pPr>
            <a:endParaRPr lang="en-US"/>
          </a:p>
          <a:p>
            <a:pPr marL="236538" indent="-236538">
              <a:spcBef>
                <a:spcPct val="20000"/>
              </a:spcBef>
              <a:buClr>
                <a:srgbClr val="FFC000"/>
              </a:buClr>
              <a:buSzPct val="130000"/>
              <a:defRPr/>
            </a:pPr>
            <a:r>
              <a:rPr lang="en-US">
                <a:solidFill>
                  <a:schemeClr val="accent1"/>
                </a:solidFill>
                <a:latin typeface="Arial" pitchFamily="34" charset="0"/>
                <a:cs typeface="Arial" pitchFamily="34" charset="0"/>
              </a:rPr>
              <a:t>	</a:t>
            </a:r>
            <a:r>
              <a:rPr lang="en-US">
                <a:latin typeface="Arial" pitchFamily="34" charset="0"/>
                <a:cs typeface="Arial" pitchFamily="34" charset="0"/>
              </a:rPr>
              <a:t>Founded in 1915 by three brothers - Charles, Marvin and Louis Jacobs</a:t>
            </a:r>
          </a:p>
        </p:txBody>
      </p:sp>
      <p:sp>
        <p:nvSpPr>
          <p:cNvPr id="9" name="Text Box 9"/>
          <p:cNvSpPr txBox="1">
            <a:spLocks noChangeArrowheads="1"/>
          </p:cNvSpPr>
          <p:nvPr/>
        </p:nvSpPr>
        <p:spPr bwMode="auto">
          <a:xfrm>
            <a:off x="4799013" y="5508624"/>
            <a:ext cx="3886200" cy="286232"/>
          </a:xfrm>
          <a:prstGeom prst="rect">
            <a:avLst/>
          </a:prstGeom>
          <a:noFill/>
          <a:ln w="9525" algn="ctr">
            <a:noFill/>
            <a:miter lim="800000"/>
            <a:headEnd/>
            <a:tailEnd/>
          </a:ln>
        </p:spPr>
        <p:txBody>
          <a:bodyPr>
            <a:spAutoFit/>
          </a:bodyPr>
          <a:lstStyle/>
          <a:p>
            <a:pPr marL="457200" indent="-457200" algn="ctr">
              <a:lnSpc>
                <a:spcPct val="90000"/>
              </a:lnSpc>
              <a:spcBef>
                <a:spcPct val="50000"/>
              </a:spcBef>
              <a:buClr>
                <a:srgbClr val="FFCC66"/>
              </a:buClr>
              <a:buFont typeface="Wingdings" pitchFamily="2" charset="2"/>
              <a:buNone/>
            </a:pPr>
            <a:r>
              <a:rPr lang="en-US" sz="1400" i="0">
                <a:latin typeface="Arial" pitchFamily="34" charset="0"/>
                <a:cs typeface="Arial" pitchFamily="34" charset="0"/>
              </a:rPr>
              <a:t>Left to Right: </a:t>
            </a:r>
            <a:r>
              <a:rPr lang="en-US" sz="1400" b="0" i="0">
                <a:latin typeface="Arial" pitchFamily="34" charset="0"/>
                <a:cs typeface="Arial" pitchFamily="34" charset="0"/>
              </a:rPr>
              <a:t>Charles, Louis &amp; Marvin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Violence</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4" name="Content Placeholder 3"/>
          <p:cNvSpPr>
            <a:spLocks noGrp="1"/>
          </p:cNvSpPr>
          <p:nvPr>
            <p:ph sz="quarter" idx="10"/>
          </p:nvPr>
        </p:nvSpPr>
        <p:spPr>
          <a:xfrm>
            <a:off x="570451" y="1095034"/>
            <a:ext cx="8115300" cy="4814887"/>
          </a:xfrm>
        </p:spPr>
        <p:txBody>
          <a:bodyPr/>
          <a:lstStyle/>
          <a:p>
            <a:r>
              <a:rPr lang="en-US" spc="-5" dirty="0" smtClean="0">
                <a:solidFill>
                  <a:schemeClr val="tx1"/>
                </a:solidFill>
                <a:latin typeface="+mn-lt"/>
                <a:cs typeface="Century Gothic"/>
              </a:rPr>
              <a:t>Workplace Violence can take many forms but it’s generally one of these four types shown here</a:t>
            </a:r>
            <a:endParaRPr lang="en-US" spc="-10" dirty="0" smtClean="0">
              <a:solidFill>
                <a:schemeClr val="tx1"/>
              </a:solidFill>
              <a:latin typeface="+mn-lt"/>
              <a:cs typeface="Century Gothic"/>
            </a:endParaRPr>
          </a:p>
          <a:p>
            <a:pPr marL="12700">
              <a:lnSpc>
                <a:spcPct val="100000"/>
              </a:lnSpc>
            </a:pPr>
            <a:r>
              <a:rPr lang="en-US" b="1" u="sng" dirty="0" smtClean="0">
                <a:solidFill>
                  <a:schemeClr val="tx1"/>
                </a:solidFill>
                <a:latin typeface="+mn-lt"/>
              </a:rPr>
              <a:t>Criminal</a:t>
            </a:r>
            <a:r>
              <a:rPr lang="en-US" b="1" u="sng" spc="-95" dirty="0" smtClean="0">
                <a:solidFill>
                  <a:schemeClr val="tx1"/>
                </a:solidFill>
                <a:latin typeface="+mn-lt"/>
              </a:rPr>
              <a:t> </a:t>
            </a:r>
            <a:r>
              <a:rPr lang="en-US" b="1" u="sng" spc="-10" dirty="0" smtClean="0">
                <a:solidFill>
                  <a:schemeClr val="tx1"/>
                </a:solidFill>
                <a:latin typeface="+mn-lt"/>
              </a:rPr>
              <a:t>Intent</a:t>
            </a:r>
            <a:r>
              <a:rPr lang="en-US" spc="-10" dirty="0" smtClean="0">
                <a:solidFill>
                  <a:schemeClr val="tx1"/>
                </a:solidFill>
                <a:latin typeface="+mn-lt"/>
                <a:cs typeface="Century Gothic"/>
              </a:rPr>
              <a:t>: </a:t>
            </a:r>
            <a:r>
              <a:rPr lang="en-US" spc="10" dirty="0" smtClean="0">
                <a:solidFill>
                  <a:schemeClr val="tx1"/>
                </a:solidFill>
                <a:latin typeface="+mn-lt"/>
              </a:rPr>
              <a:t>An </a:t>
            </a:r>
            <a:r>
              <a:rPr lang="en-US" spc="-5" dirty="0" smtClean="0">
                <a:solidFill>
                  <a:schemeClr val="tx1"/>
                </a:solidFill>
                <a:latin typeface="+mn-lt"/>
              </a:rPr>
              <a:t>Intruder </a:t>
            </a:r>
            <a:r>
              <a:rPr lang="en-US" dirty="0" smtClean="0">
                <a:solidFill>
                  <a:schemeClr val="tx1"/>
                </a:solidFill>
                <a:latin typeface="+mn-lt"/>
              </a:rPr>
              <a:t>– </a:t>
            </a:r>
            <a:r>
              <a:rPr lang="en-US" spc="-5" dirty="0" smtClean="0">
                <a:solidFill>
                  <a:schemeClr val="tx1"/>
                </a:solidFill>
                <a:latin typeface="+mn-lt"/>
              </a:rPr>
              <a:t>someone outside </a:t>
            </a:r>
            <a:r>
              <a:rPr lang="en-US" spc="-10" dirty="0" smtClean="0">
                <a:solidFill>
                  <a:schemeClr val="tx1"/>
                </a:solidFill>
                <a:latin typeface="+mn-lt"/>
              </a:rPr>
              <a:t>the </a:t>
            </a:r>
            <a:r>
              <a:rPr lang="en-US" dirty="0" smtClean="0">
                <a:solidFill>
                  <a:schemeClr val="tx1"/>
                </a:solidFill>
                <a:latin typeface="+mn-lt"/>
              </a:rPr>
              <a:t>organization - commits a violent  </a:t>
            </a:r>
            <a:r>
              <a:rPr lang="en-US" spc="-5" dirty="0" smtClean="0">
                <a:solidFill>
                  <a:schemeClr val="tx1"/>
                </a:solidFill>
                <a:latin typeface="+mn-lt"/>
              </a:rPr>
              <a:t>act while </a:t>
            </a:r>
            <a:r>
              <a:rPr lang="en-US" dirty="0" smtClean="0">
                <a:solidFill>
                  <a:schemeClr val="tx1"/>
                </a:solidFill>
                <a:latin typeface="+mn-lt"/>
              </a:rPr>
              <a:t>committing a </a:t>
            </a:r>
            <a:r>
              <a:rPr lang="en-US" spc="5" dirty="0" smtClean="0">
                <a:solidFill>
                  <a:schemeClr val="tx1"/>
                </a:solidFill>
                <a:latin typeface="+mn-lt"/>
              </a:rPr>
              <a:t>crime </a:t>
            </a:r>
            <a:r>
              <a:rPr lang="en-US" spc="-10" dirty="0" smtClean="0">
                <a:solidFill>
                  <a:schemeClr val="tx1"/>
                </a:solidFill>
                <a:latin typeface="+mn-lt"/>
              </a:rPr>
              <a:t>(robbery,</a:t>
            </a:r>
            <a:r>
              <a:rPr lang="en-US" spc="30" dirty="0" smtClean="0">
                <a:solidFill>
                  <a:schemeClr val="tx1"/>
                </a:solidFill>
                <a:latin typeface="+mn-lt"/>
              </a:rPr>
              <a:t> </a:t>
            </a:r>
            <a:r>
              <a:rPr lang="en-US" dirty="0" smtClean="0">
                <a:solidFill>
                  <a:schemeClr val="tx1"/>
                </a:solidFill>
                <a:latin typeface="+mn-lt"/>
              </a:rPr>
              <a:t>shoplifting,</a:t>
            </a:r>
            <a:r>
              <a:rPr lang="en-US" spc="-15" dirty="0" smtClean="0">
                <a:solidFill>
                  <a:schemeClr val="tx1"/>
                </a:solidFill>
                <a:latin typeface="+mn-lt"/>
              </a:rPr>
              <a:t> </a:t>
            </a:r>
            <a:r>
              <a:rPr lang="en-US" spc="-10" dirty="0" smtClean="0">
                <a:solidFill>
                  <a:schemeClr val="tx1"/>
                </a:solidFill>
                <a:latin typeface="+mn-lt"/>
              </a:rPr>
              <a:t>etc.).	</a:t>
            </a:r>
            <a:r>
              <a:rPr lang="en-US" dirty="0" smtClean="0">
                <a:solidFill>
                  <a:schemeClr val="tx1"/>
                </a:solidFill>
                <a:latin typeface="+mn-lt"/>
              </a:rPr>
              <a:t>Criminal </a:t>
            </a:r>
            <a:r>
              <a:rPr lang="en-US" spc="-5" dirty="0" smtClean="0">
                <a:solidFill>
                  <a:schemeClr val="tx1"/>
                </a:solidFill>
                <a:latin typeface="+mn-lt"/>
              </a:rPr>
              <a:t>intent </a:t>
            </a:r>
            <a:r>
              <a:rPr lang="en-US" dirty="0" smtClean="0">
                <a:solidFill>
                  <a:schemeClr val="tx1"/>
                </a:solidFill>
                <a:latin typeface="+mn-lt"/>
              </a:rPr>
              <a:t>violence </a:t>
            </a:r>
            <a:r>
              <a:rPr lang="en-US" spc="10" dirty="0" smtClean="0">
                <a:solidFill>
                  <a:schemeClr val="tx1"/>
                </a:solidFill>
                <a:latin typeface="+mn-lt"/>
              </a:rPr>
              <a:t>is </a:t>
            </a:r>
            <a:r>
              <a:rPr lang="en-US" spc="-10" dirty="0" smtClean="0">
                <a:solidFill>
                  <a:schemeClr val="tx1"/>
                </a:solidFill>
                <a:latin typeface="+mn-lt"/>
              </a:rPr>
              <a:t>the </a:t>
            </a:r>
            <a:r>
              <a:rPr lang="en-US" dirty="0" smtClean="0">
                <a:solidFill>
                  <a:schemeClr val="tx1"/>
                </a:solidFill>
                <a:latin typeface="+mn-lt"/>
              </a:rPr>
              <a:t>most common, </a:t>
            </a:r>
            <a:r>
              <a:rPr lang="en-US" spc="-5" dirty="0" smtClean="0">
                <a:solidFill>
                  <a:schemeClr val="tx1"/>
                </a:solidFill>
                <a:latin typeface="+mn-lt"/>
              </a:rPr>
              <a:t>accounting </a:t>
            </a:r>
            <a:r>
              <a:rPr lang="en-US" dirty="0" smtClean="0">
                <a:solidFill>
                  <a:schemeClr val="tx1"/>
                </a:solidFill>
                <a:latin typeface="+mn-lt"/>
              </a:rPr>
              <a:t>for </a:t>
            </a:r>
            <a:r>
              <a:rPr lang="en-US" spc="-5" dirty="0" smtClean="0">
                <a:solidFill>
                  <a:schemeClr val="tx1"/>
                </a:solidFill>
                <a:latin typeface="+mn-lt"/>
              </a:rPr>
              <a:t>85% </a:t>
            </a:r>
            <a:r>
              <a:rPr lang="en-US" dirty="0" smtClean="0">
                <a:solidFill>
                  <a:schemeClr val="tx1"/>
                </a:solidFill>
                <a:latin typeface="+mn-lt"/>
              </a:rPr>
              <a:t>of  </a:t>
            </a:r>
            <a:r>
              <a:rPr lang="en-US" spc="-10" dirty="0" smtClean="0">
                <a:solidFill>
                  <a:schemeClr val="tx1"/>
                </a:solidFill>
                <a:latin typeface="+mn-lt"/>
              </a:rPr>
              <a:t>workplace</a:t>
            </a:r>
            <a:r>
              <a:rPr lang="en-US" spc="10" dirty="0" smtClean="0">
                <a:solidFill>
                  <a:schemeClr val="tx1"/>
                </a:solidFill>
                <a:latin typeface="+mn-lt"/>
              </a:rPr>
              <a:t> </a:t>
            </a:r>
            <a:r>
              <a:rPr lang="en-US" spc="-5" dirty="0" smtClean="0">
                <a:solidFill>
                  <a:schemeClr val="tx1"/>
                </a:solidFill>
                <a:latin typeface="+mn-lt"/>
              </a:rPr>
              <a:t>homicides.</a:t>
            </a:r>
            <a:endParaRPr lang="en-US" dirty="0" smtClean="0">
              <a:solidFill>
                <a:schemeClr val="tx1"/>
              </a:solidFill>
              <a:latin typeface="+mn-lt"/>
            </a:endParaRPr>
          </a:p>
          <a:p>
            <a:pPr marL="12700" marR="458470">
              <a:lnSpc>
                <a:spcPts val="1939"/>
              </a:lnSpc>
              <a:spcBef>
                <a:spcPts val="1035"/>
              </a:spcBef>
            </a:pPr>
            <a:r>
              <a:rPr lang="en-US" b="1" u="sng" spc="-5" dirty="0" smtClean="0">
                <a:solidFill>
                  <a:schemeClr val="tx1"/>
                </a:solidFill>
                <a:latin typeface="+mn-lt"/>
              </a:rPr>
              <a:t>Customer/Client:</a:t>
            </a:r>
            <a:r>
              <a:rPr lang="en-US" spc="-5" dirty="0" smtClean="0">
                <a:solidFill>
                  <a:schemeClr val="tx1"/>
                </a:solidFill>
                <a:latin typeface="+mn-lt"/>
              </a:rPr>
              <a:t> Someone </a:t>
            </a:r>
            <a:r>
              <a:rPr lang="en-US" spc="-10" dirty="0" smtClean="0">
                <a:solidFill>
                  <a:schemeClr val="tx1"/>
                </a:solidFill>
                <a:latin typeface="+mn-lt"/>
              </a:rPr>
              <a:t>with </a:t>
            </a:r>
            <a:r>
              <a:rPr lang="en-US" dirty="0" smtClean="0">
                <a:solidFill>
                  <a:schemeClr val="tx1"/>
                </a:solidFill>
                <a:latin typeface="+mn-lt"/>
              </a:rPr>
              <a:t>a legitimate </a:t>
            </a:r>
            <a:r>
              <a:rPr lang="en-US" spc="-5" dirty="0" smtClean="0">
                <a:solidFill>
                  <a:schemeClr val="tx1"/>
                </a:solidFill>
                <a:latin typeface="+mn-lt"/>
              </a:rPr>
              <a:t>relationship </a:t>
            </a:r>
            <a:r>
              <a:rPr lang="en-US" spc="-10" dirty="0" smtClean="0">
                <a:solidFill>
                  <a:schemeClr val="tx1"/>
                </a:solidFill>
                <a:latin typeface="+mn-lt"/>
              </a:rPr>
              <a:t>to the </a:t>
            </a:r>
            <a:r>
              <a:rPr lang="en-US" dirty="0" smtClean="0">
                <a:solidFill>
                  <a:schemeClr val="tx1"/>
                </a:solidFill>
                <a:latin typeface="+mn-lt"/>
              </a:rPr>
              <a:t>organization – a  </a:t>
            </a:r>
            <a:r>
              <a:rPr lang="en-US" spc="-5" dirty="0" smtClean="0">
                <a:solidFill>
                  <a:schemeClr val="tx1"/>
                </a:solidFill>
                <a:latin typeface="+mn-lt"/>
              </a:rPr>
              <a:t>customer </a:t>
            </a:r>
            <a:r>
              <a:rPr lang="en-US" dirty="0" smtClean="0">
                <a:solidFill>
                  <a:schemeClr val="tx1"/>
                </a:solidFill>
                <a:latin typeface="+mn-lt"/>
              </a:rPr>
              <a:t>or client – </a:t>
            </a:r>
            <a:r>
              <a:rPr lang="en-US" spc="-5" dirty="0" smtClean="0">
                <a:solidFill>
                  <a:schemeClr val="tx1"/>
                </a:solidFill>
                <a:latin typeface="+mn-lt"/>
              </a:rPr>
              <a:t>becomes </a:t>
            </a:r>
            <a:r>
              <a:rPr lang="en-US" dirty="0" smtClean="0">
                <a:solidFill>
                  <a:schemeClr val="tx1"/>
                </a:solidFill>
                <a:latin typeface="+mn-lt"/>
              </a:rPr>
              <a:t>violent </a:t>
            </a:r>
            <a:r>
              <a:rPr lang="en-US" spc="-5" dirty="0" smtClean="0">
                <a:solidFill>
                  <a:schemeClr val="tx1"/>
                </a:solidFill>
                <a:latin typeface="+mn-lt"/>
              </a:rPr>
              <a:t>while being served by the  organization.</a:t>
            </a:r>
            <a:endParaRPr lang="en-US" dirty="0" smtClean="0">
              <a:solidFill>
                <a:schemeClr val="tx1"/>
              </a:solidFill>
              <a:latin typeface="+mn-lt"/>
            </a:endParaRPr>
          </a:p>
          <a:p>
            <a:pPr marL="12700" marR="647065">
              <a:lnSpc>
                <a:spcPts val="1939"/>
              </a:lnSpc>
              <a:spcBef>
                <a:spcPts val="1035"/>
              </a:spcBef>
            </a:pPr>
            <a:r>
              <a:rPr lang="en-US" b="1" u="sng" spc="10" dirty="0" smtClean="0">
                <a:solidFill>
                  <a:schemeClr val="tx1"/>
                </a:solidFill>
                <a:latin typeface="+mn-lt"/>
              </a:rPr>
              <a:t>Worker on Worker: </a:t>
            </a:r>
            <a:r>
              <a:rPr lang="en-US" spc="10" dirty="0" smtClean="0">
                <a:solidFill>
                  <a:schemeClr val="tx1"/>
                </a:solidFill>
                <a:latin typeface="+mn-lt"/>
              </a:rPr>
              <a:t>An </a:t>
            </a:r>
            <a:r>
              <a:rPr lang="en-US" spc="-5" dirty="0" smtClean="0">
                <a:solidFill>
                  <a:schemeClr val="tx1"/>
                </a:solidFill>
                <a:latin typeface="+mn-lt"/>
              </a:rPr>
              <a:t>employee </a:t>
            </a:r>
            <a:r>
              <a:rPr lang="en-US" dirty="0" smtClean="0">
                <a:solidFill>
                  <a:schemeClr val="tx1"/>
                </a:solidFill>
                <a:latin typeface="+mn-lt"/>
              </a:rPr>
              <a:t>or </a:t>
            </a:r>
            <a:r>
              <a:rPr lang="en-US" spc="-5" dirty="0" smtClean="0">
                <a:solidFill>
                  <a:schemeClr val="tx1"/>
                </a:solidFill>
                <a:latin typeface="+mn-lt"/>
              </a:rPr>
              <a:t>former employee </a:t>
            </a:r>
            <a:r>
              <a:rPr lang="en-US" dirty="0" smtClean="0">
                <a:solidFill>
                  <a:schemeClr val="tx1"/>
                </a:solidFill>
                <a:latin typeface="+mn-lt"/>
              </a:rPr>
              <a:t>of </a:t>
            </a:r>
            <a:r>
              <a:rPr lang="en-US" spc="-10" dirty="0" smtClean="0">
                <a:solidFill>
                  <a:schemeClr val="tx1"/>
                </a:solidFill>
                <a:latin typeface="+mn-lt"/>
              </a:rPr>
              <a:t>the </a:t>
            </a:r>
            <a:r>
              <a:rPr lang="en-US" dirty="0" smtClean="0">
                <a:solidFill>
                  <a:schemeClr val="tx1"/>
                </a:solidFill>
                <a:latin typeface="+mn-lt"/>
              </a:rPr>
              <a:t>organization </a:t>
            </a:r>
            <a:r>
              <a:rPr lang="en-US" spc="-10" dirty="0" smtClean="0">
                <a:solidFill>
                  <a:schemeClr val="tx1"/>
                </a:solidFill>
                <a:latin typeface="+mn-lt"/>
              </a:rPr>
              <a:t>attacks  </a:t>
            </a:r>
            <a:r>
              <a:rPr lang="en-US" dirty="0" smtClean="0">
                <a:solidFill>
                  <a:schemeClr val="tx1"/>
                </a:solidFill>
                <a:latin typeface="+mn-lt"/>
              </a:rPr>
              <a:t>or </a:t>
            </a:r>
            <a:r>
              <a:rPr lang="en-US" spc="-10" dirty="0" smtClean="0">
                <a:solidFill>
                  <a:schemeClr val="tx1"/>
                </a:solidFill>
                <a:latin typeface="+mn-lt"/>
              </a:rPr>
              <a:t>threatens another </a:t>
            </a:r>
            <a:r>
              <a:rPr lang="en-US" spc="-5" dirty="0" smtClean="0">
                <a:solidFill>
                  <a:schemeClr val="tx1"/>
                </a:solidFill>
                <a:latin typeface="+mn-lt"/>
              </a:rPr>
              <a:t>employee </a:t>
            </a:r>
            <a:r>
              <a:rPr lang="en-US" spc="10" dirty="0" smtClean="0">
                <a:solidFill>
                  <a:schemeClr val="tx1"/>
                </a:solidFill>
                <a:latin typeface="+mn-lt"/>
              </a:rPr>
              <a:t>in </a:t>
            </a:r>
            <a:r>
              <a:rPr lang="en-US" spc="-10" dirty="0" smtClean="0">
                <a:solidFill>
                  <a:schemeClr val="tx1"/>
                </a:solidFill>
                <a:latin typeface="+mn-lt"/>
              </a:rPr>
              <a:t>the</a:t>
            </a:r>
            <a:r>
              <a:rPr lang="en-US" spc="105" dirty="0" smtClean="0">
                <a:solidFill>
                  <a:schemeClr val="tx1"/>
                </a:solidFill>
                <a:latin typeface="+mn-lt"/>
              </a:rPr>
              <a:t> </a:t>
            </a:r>
            <a:r>
              <a:rPr lang="en-US" spc="-10" dirty="0" smtClean="0">
                <a:solidFill>
                  <a:schemeClr val="tx1"/>
                </a:solidFill>
                <a:latin typeface="+mn-lt"/>
              </a:rPr>
              <a:t>workplace.</a:t>
            </a:r>
            <a:endParaRPr lang="en-US" dirty="0" smtClean="0">
              <a:solidFill>
                <a:schemeClr val="tx1"/>
              </a:solidFill>
              <a:latin typeface="+mn-lt"/>
            </a:endParaRPr>
          </a:p>
          <a:p>
            <a:pPr marL="12700" marR="5080">
              <a:lnSpc>
                <a:spcPts val="1939"/>
              </a:lnSpc>
              <a:spcBef>
                <a:spcPts val="1040"/>
              </a:spcBef>
              <a:tabLst>
                <a:tab pos="5432425" algn="l"/>
              </a:tabLst>
            </a:pPr>
            <a:r>
              <a:rPr lang="en-US" b="1" u="sng" spc="-5" dirty="0" smtClean="0">
                <a:solidFill>
                  <a:schemeClr val="tx1"/>
                </a:solidFill>
                <a:latin typeface="+mn-lt"/>
              </a:rPr>
              <a:t>Personal Relationship: </a:t>
            </a:r>
            <a:r>
              <a:rPr lang="en-US" spc="-5" dirty="0" smtClean="0">
                <a:solidFill>
                  <a:schemeClr val="tx1"/>
                </a:solidFill>
                <a:latin typeface="+mn-lt"/>
              </a:rPr>
              <a:t>Someone </a:t>
            </a:r>
            <a:r>
              <a:rPr lang="en-US" spc="-10" dirty="0" smtClean="0">
                <a:solidFill>
                  <a:schemeClr val="tx1"/>
                </a:solidFill>
                <a:latin typeface="+mn-lt"/>
              </a:rPr>
              <a:t>with </a:t>
            </a:r>
            <a:r>
              <a:rPr lang="en-US" dirty="0" smtClean="0">
                <a:solidFill>
                  <a:schemeClr val="tx1"/>
                </a:solidFill>
                <a:latin typeface="+mn-lt"/>
              </a:rPr>
              <a:t>a </a:t>
            </a:r>
            <a:r>
              <a:rPr lang="en-US" spc="-10" dirty="0" smtClean="0">
                <a:solidFill>
                  <a:schemeClr val="tx1"/>
                </a:solidFill>
                <a:latin typeface="+mn-lt"/>
              </a:rPr>
              <a:t>personal </a:t>
            </a:r>
            <a:r>
              <a:rPr lang="en-US" spc="-5" dirty="0" smtClean="0">
                <a:solidFill>
                  <a:schemeClr val="tx1"/>
                </a:solidFill>
                <a:latin typeface="+mn-lt"/>
              </a:rPr>
              <a:t>relationship </a:t>
            </a:r>
            <a:r>
              <a:rPr lang="en-US" spc="-10" dirty="0" smtClean="0">
                <a:solidFill>
                  <a:schemeClr val="tx1"/>
                </a:solidFill>
                <a:latin typeface="+mn-lt"/>
              </a:rPr>
              <a:t>with the </a:t>
            </a:r>
            <a:r>
              <a:rPr lang="en-US" spc="-5" dirty="0" smtClean="0">
                <a:solidFill>
                  <a:schemeClr val="tx1"/>
                </a:solidFill>
                <a:latin typeface="+mn-lt"/>
              </a:rPr>
              <a:t>intended </a:t>
            </a:r>
            <a:r>
              <a:rPr lang="en-US" dirty="0" smtClean="0">
                <a:solidFill>
                  <a:schemeClr val="tx1"/>
                </a:solidFill>
                <a:latin typeface="+mn-lt"/>
              </a:rPr>
              <a:t>victim  </a:t>
            </a:r>
            <a:r>
              <a:rPr lang="en-US" spc="-10" dirty="0" smtClean="0">
                <a:solidFill>
                  <a:schemeClr val="tx1"/>
                </a:solidFill>
                <a:latin typeface="+mn-lt"/>
              </a:rPr>
              <a:t>attacks </a:t>
            </a:r>
            <a:r>
              <a:rPr lang="en-US" dirty="0" smtClean="0">
                <a:solidFill>
                  <a:schemeClr val="tx1"/>
                </a:solidFill>
                <a:latin typeface="+mn-lt"/>
              </a:rPr>
              <a:t>or </a:t>
            </a:r>
            <a:r>
              <a:rPr lang="en-US" spc="-10" dirty="0" smtClean="0">
                <a:solidFill>
                  <a:schemeClr val="tx1"/>
                </a:solidFill>
                <a:latin typeface="+mn-lt"/>
              </a:rPr>
              <a:t>threatens </a:t>
            </a:r>
            <a:r>
              <a:rPr lang="en-US" spc="-5" dirty="0" smtClean="0">
                <a:solidFill>
                  <a:schemeClr val="tx1"/>
                </a:solidFill>
                <a:latin typeface="+mn-lt"/>
              </a:rPr>
              <a:t>someone </a:t>
            </a:r>
            <a:r>
              <a:rPr lang="en-US" spc="10" dirty="0" smtClean="0">
                <a:solidFill>
                  <a:schemeClr val="tx1"/>
                </a:solidFill>
                <a:latin typeface="+mn-lt"/>
              </a:rPr>
              <a:t>in</a:t>
            </a:r>
            <a:r>
              <a:rPr lang="en-US" spc="145" dirty="0" smtClean="0">
                <a:solidFill>
                  <a:schemeClr val="tx1"/>
                </a:solidFill>
                <a:latin typeface="+mn-lt"/>
              </a:rPr>
              <a:t> </a:t>
            </a:r>
            <a:r>
              <a:rPr lang="en-US" spc="-10" dirty="0" smtClean="0">
                <a:solidFill>
                  <a:schemeClr val="tx1"/>
                </a:solidFill>
                <a:latin typeface="+mn-lt"/>
              </a:rPr>
              <a:t>the</a:t>
            </a:r>
            <a:r>
              <a:rPr lang="en-US" spc="40" dirty="0" smtClean="0">
                <a:solidFill>
                  <a:schemeClr val="tx1"/>
                </a:solidFill>
                <a:latin typeface="+mn-lt"/>
              </a:rPr>
              <a:t> </a:t>
            </a:r>
            <a:r>
              <a:rPr lang="en-US" spc="-10" dirty="0" smtClean="0">
                <a:solidFill>
                  <a:schemeClr val="tx1"/>
                </a:solidFill>
                <a:latin typeface="+mn-lt"/>
              </a:rPr>
              <a:t>workplace. </a:t>
            </a:r>
            <a:r>
              <a:rPr lang="en-US" dirty="0" smtClean="0">
                <a:solidFill>
                  <a:schemeClr val="tx1"/>
                </a:solidFill>
                <a:latin typeface="+mn-lt"/>
              </a:rPr>
              <a:t>This</a:t>
            </a:r>
            <a:r>
              <a:rPr lang="en-US" spc="-100" dirty="0" smtClean="0">
                <a:solidFill>
                  <a:schemeClr val="tx1"/>
                </a:solidFill>
                <a:latin typeface="+mn-lt"/>
              </a:rPr>
              <a:t> </a:t>
            </a:r>
            <a:r>
              <a:rPr lang="en-US" dirty="0" smtClean="0">
                <a:solidFill>
                  <a:schemeClr val="tx1"/>
                </a:solidFill>
                <a:latin typeface="+mn-lt"/>
              </a:rPr>
              <a:t>includes victims of </a:t>
            </a:r>
            <a:r>
              <a:rPr lang="en-US" spc="-5" dirty="0" smtClean="0">
                <a:solidFill>
                  <a:schemeClr val="tx1"/>
                </a:solidFill>
                <a:latin typeface="+mn-lt"/>
              </a:rPr>
              <a:t>domestic </a:t>
            </a:r>
            <a:r>
              <a:rPr lang="en-US" dirty="0" smtClean="0">
                <a:solidFill>
                  <a:schemeClr val="tx1"/>
                </a:solidFill>
                <a:latin typeface="+mn-lt"/>
              </a:rPr>
              <a:t>violence </a:t>
            </a:r>
            <a:r>
              <a:rPr lang="en-US" spc="-10" dirty="0" smtClean="0">
                <a:solidFill>
                  <a:schemeClr val="tx1"/>
                </a:solidFill>
                <a:latin typeface="+mn-lt"/>
              </a:rPr>
              <a:t>threatened </a:t>
            </a:r>
            <a:r>
              <a:rPr lang="en-US" dirty="0" smtClean="0">
                <a:solidFill>
                  <a:schemeClr val="tx1"/>
                </a:solidFill>
                <a:latin typeface="+mn-lt"/>
              </a:rPr>
              <a:t>or </a:t>
            </a:r>
            <a:r>
              <a:rPr lang="en-US" spc="-10" dirty="0" smtClean="0">
                <a:solidFill>
                  <a:schemeClr val="tx1"/>
                </a:solidFill>
                <a:latin typeface="+mn-lt"/>
              </a:rPr>
              <a:t>assaulted </a:t>
            </a:r>
            <a:r>
              <a:rPr lang="en-US" spc="-5" dirty="0" smtClean="0">
                <a:solidFill>
                  <a:schemeClr val="tx1"/>
                </a:solidFill>
                <a:latin typeface="+mn-lt"/>
              </a:rPr>
              <a:t>while at</a:t>
            </a:r>
            <a:r>
              <a:rPr lang="en-US" spc="100" dirty="0" smtClean="0">
                <a:solidFill>
                  <a:schemeClr val="tx1"/>
                </a:solidFill>
                <a:latin typeface="+mn-lt"/>
              </a:rPr>
              <a:t> </a:t>
            </a:r>
            <a:r>
              <a:rPr lang="en-US" spc="-10" dirty="0" smtClean="0">
                <a:solidFill>
                  <a:schemeClr val="tx1"/>
                </a:solidFill>
                <a:latin typeface="+mn-lt"/>
              </a:rPr>
              <a:t>work</a:t>
            </a:r>
            <a:r>
              <a:rPr lang="en-US" spc="-10" dirty="0" smtClean="0">
                <a:solidFill>
                  <a:schemeClr val="tx1"/>
                </a:solidFill>
                <a:latin typeface="+mn-lt"/>
                <a:cs typeface="Century Gothic"/>
              </a:rPr>
              <a:t>.</a:t>
            </a:r>
            <a:endParaRPr lang="en-US" dirty="0" smtClean="0">
              <a:solidFill>
                <a:schemeClr val="tx1"/>
              </a:solidFill>
              <a:latin typeface="+mn-lt"/>
              <a:cs typeface="Century Gothic"/>
            </a:endParaRPr>
          </a:p>
          <a:p>
            <a:pPr marL="12700">
              <a:lnSpc>
                <a:spcPct val="100000"/>
              </a:lnSpc>
              <a:spcBef>
                <a:spcPts val="630"/>
              </a:spcBef>
            </a:pPr>
            <a:endParaRPr lang="en-US" dirty="0">
              <a:solidFill>
                <a:schemeClr val="tx1"/>
              </a:solidFill>
              <a:latin typeface="Century Gothic"/>
              <a:cs typeface="Century Gothic"/>
            </a:endParaRPr>
          </a:p>
          <a:p>
            <a:endParaRPr lang="en-US" dirty="0">
              <a:solidFill>
                <a:schemeClr val="tx1"/>
              </a:solidFill>
            </a:endParaRPr>
          </a:p>
        </p:txBody>
      </p:sp>
    </p:spTree>
    <p:extLst>
      <p:ext uri="{BB962C8B-B14F-4D97-AF65-F5344CB8AC3E}">
        <p14:creationId xmlns:p14="http://schemas.microsoft.com/office/powerpoint/2010/main" val="416932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Tolerance</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4" name="Content Placeholder 3"/>
          <p:cNvSpPr>
            <a:spLocks noGrp="1"/>
          </p:cNvSpPr>
          <p:nvPr>
            <p:ph sz="quarter" idx="10"/>
          </p:nvPr>
        </p:nvSpPr>
        <p:spPr/>
        <p:txBody>
          <a:bodyPr/>
          <a:lstStyle/>
          <a:p>
            <a:pPr>
              <a:buClrTx/>
            </a:pPr>
            <a:r>
              <a:rPr lang="en-US" spc="-25" dirty="0" smtClean="0">
                <a:solidFill>
                  <a:schemeClr val="tx1"/>
                </a:solidFill>
                <a:latin typeface="+mn-lt"/>
              </a:rPr>
              <a:t>We are committed to zero tolerance of workplace violence including:</a:t>
            </a:r>
          </a:p>
          <a:p>
            <a:pPr>
              <a:buClrTx/>
            </a:pPr>
            <a:endParaRPr lang="en-US" spc="-25" dirty="0">
              <a:solidFill>
                <a:schemeClr val="tx1"/>
              </a:solidFill>
              <a:latin typeface="+mn-lt"/>
            </a:endParaRPr>
          </a:p>
          <a:p>
            <a:pPr marL="299085" indent="-286385">
              <a:lnSpc>
                <a:spcPct val="100000"/>
              </a:lnSpc>
              <a:buClrTx/>
              <a:buFont typeface="Arial"/>
              <a:buChar char="•"/>
              <a:tabLst>
                <a:tab pos="299085" algn="l"/>
                <a:tab pos="299720" algn="l"/>
              </a:tabLst>
            </a:pPr>
            <a:r>
              <a:rPr lang="en-US" spc="-5" dirty="0">
                <a:solidFill>
                  <a:schemeClr val="tx1"/>
                </a:solidFill>
                <a:latin typeface="+mn-lt"/>
                <a:cs typeface="Century Gothic"/>
              </a:rPr>
              <a:t>Hitting </a:t>
            </a:r>
            <a:r>
              <a:rPr lang="en-US" dirty="0">
                <a:solidFill>
                  <a:schemeClr val="tx1"/>
                </a:solidFill>
                <a:latin typeface="+mn-lt"/>
                <a:cs typeface="Century Gothic"/>
              </a:rPr>
              <a:t>or</a:t>
            </a:r>
            <a:r>
              <a:rPr lang="en-US" spc="-80" dirty="0">
                <a:solidFill>
                  <a:schemeClr val="tx1"/>
                </a:solidFill>
                <a:latin typeface="+mn-lt"/>
                <a:cs typeface="Century Gothic"/>
              </a:rPr>
              <a:t> </a:t>
            </a:r>
            <a:r>
              <a:rPr lang="en-US" dirty="0">
                <a:solidFill>
                  <a:schemeClr val="tx1"/>
                </a:solidFill>
                <a:latin typeface="+mn-lt"/>
                <a:cs typeface="Century Gothic"/>
              </a:rPr>
              <a:t>shoving</a:t>
            </a:r>
          </a:p>
          <a:p>
            <a:pPr marL="299085" indent="-286385">
              <a:lnSpc>
                <a:spcPct val="100000"/>
              </a:lnSpc>
              <a:buClrTx/>
              <a:buFont typeface="Arial"/>
              <a:buChar char="•"/>
              <a:tabLst>
                <a:tab pos="299085" algn="l"/>
                <a:tab pos="299720" algn="l"/>
              </a:tabLst>
            </a:pPr>
            <a:r>
              <a:rPr lang="en-US" spc="-10" dirty="0">
                <a:solidFill>
                  <a:schemeClr val="tx1"/>
                </a:solidFill>
                <a:latin typeface="+mn-lt"/>
                <a:cs typeface="Century Gothic"/>
              </a:rPr>
              <a:t>Threatening to </a:t>
            </a:r>
            <a:r>
              <a:rPr lang="en-US" spc="-5" dirty="0">
                <a:solidFill>
                  <a:schemeClr val="tx1"/>
                </a:solidFill>
                <a:latin typeface="+mn-lt"/>
                <a:cs typeface="Century Gothic"/>
              </a:rPr>
              <a:t>do harm </a:t>
            </a:r>
            <a:r>
              <a:rPr lang="en-US" spc="-10" dirty="0">
                <a:solidFill>
                  <a:schemeClr val="tx1"/>
                </a:solidFill>
                <a:latin typeface="+mn-lt"/>
                <a:cs typeface="Century Gothic"/>
              </a:rPr>
              <a:t>to </a:t>
            </a:r>
            <a:r>
              <a:rPr lang="en-US" spc="-5" dirty="0">
                <a:solidFill>
                  <a:schemeClr val="tx1"/>
                </a:solidFill>
                <a:latin typeface="+mn-lt"/>
                <a:cs typeface="Century Gothic"/>
              </a:rPr>
              <a:t>people </a:t>
            </a:r>
            <a:r>
              <a:rPr lang="en-US" dirty="0">
                <a:solidFill>
                  <a:schemeClr val="tx1"/>
                </a:solidFill>
                <a:latin typeface="+mn-lt"/>
                <a:cs typeface="Century Gothic"/>
              </a:rPr>
              <a:t>or</a:t>
            </a:r>
            <a:r>
              <a:rPr lang="en-US" spc="95" dirty="0">
                <a:solidFill>
                  <a:schemeClr val="tx1"/>
                </a:solidFill>
                <a:latin typeface="+mn-lt"/>
                <a:cs typeface="Century Gothic"/>
              </a:rPr>
              <a:t> </a:t>
            </a:r>
            <a:r>
              <a:rPr lang="en-US" spc="-10" dirty="0">
                <a:solidFill>
                  <a:schemeClr val="tx1"/>
                </a:solidFill>
                <a:latin typeface="+mn-lt"/>
                <a:cs typeface="Century Gothic"/>
              </a:rPr>
              <a:t>property</a:t>
            </a:r>
            <a:endParaRPr lang="en-US" dirty="0">
              <a:solidFill>
                <a:schemeClr val="tx1"/>
              </a:solidFill>
              <a:latin typeface="+mn-lt"/>
              <a:cs typeface="Century Gothic"/>
            </a:endParaRPr>
          </a:p>
          <a:p>
            <a:pPr marL="299085" indent="-286385">
              <a:lnSpc>
                <a:spcPct val="100000"/>
              </a:lnSpc>
              <a:buClrTx/>
              <a:buFont typeface="Arial"/>
              <a:buChar char="•"/>
              <a:tabLst>
                <a:tab pos="299085" algn="l"/>
                <a:tab pos="299720" algn="l"/>
              </a:tabLst>
            </a:pPr>
            <a:r>
              <a:rPr lang="en-US" spc="-5" dirty="0">
                <a:solidFill>
                  <a:schemeClr val="tx1"/>
                </a:solidFill>
                <a:latin typeface="+mn-lt"/>
                <a:cs typeface="Century Gothic"/>
              </a:rPr>
              <a:t>Intentional unwanted</a:t>
            </a:r>
            <a:r>
              <a:rPr lang="en-US" spc="5" dirty="0">
                <a:solidFill>
                  <a:schemeClr val="tx1"/>
                </a:solidFill>
                <a:latin typeface="+mn-lt"/>
                <a:cs typeface="Century Gothic"/>
              </a:rPr>
              <a:t> </a:t>
            </a:r>
            <a:r>
              <a:rPr lang="en-US" spc="-5" dirty="0">
                <a:solidFill>
                  <a:schemeClr val="tx1"/>
                </a:solidFill>
                <a:latin typeface="+mn-lt"/>
                <a:cs typeface="Century Gothic"/>
              </a:rPr>
              <a:t>touching</a:t>
            </a:r>
            <a:endParaRPr lang="en-US" dirty="0">
              <a:solidFill>
                <a:schemeClr val="tx1"/>
              </a:solidFill>
              <a:latin typeface="+mn-lt"/>
              <a:cs typeface="Century Gothic"/>
            </a:endParaRPr>
          </a:p>
          <a:p>
            <a:pPr marL="299085" indent="-286385">
              <a:lnSpc>
                <a:spcPct val="100000"/>
              </a:lnSpc>
              <a:buClrTx/>
              <a:buFont typeface="Arial"/>
              <a:buChar char="•"/>
              <a:tabLst>
                <a:tab pos="299085" algn="l"/>
                <a:tab pos="299720" algn="l"/>
              </a:tabLst>
            </a:pPr>
            <a:r>
              <a:rPr lang="en-US" spc="-5" dirty="0">
                <a:solidFill>
                  <a:schemeClr val="tx1"/>
                </a:solidFill>
                <a:latin typeface="+mn-lt"/>
                <a:cs typeface="Century Gothic"/>
              </a:rPr>
              <a:t>Stalking</a:t>
            </a:r>
            <a:endParaRPr lang="en-US" dirty="0">
              <a:solidFill>
                <a:schemeClr val="tx1"/>
              </a:solidFill>
              <a:latin typeface="+mn-lt"/>
              <a:cs typeface="Century Gothic"/>
            </a:endParaRPr>
          </a:p>
          <a:p>
            <a:pPr marL="299085" indent="-286385">
              <a:lnSpc>
                <a:spcPct val="100000"/>
              </a:lnSpc>
              <a:buClrTx/>
              <a:buFont typeface="Arial"/>
              <a:buChar char="•"/>
              <a:tabLst>
                <a:tab pos="299085" algn="l"/>
                <a:tab pos="299720" algn="l"/>
              </a:tabLst>
            </a:pPr>
            <a:r>
              <a:rPr lang="en-US" spc="-5" dirty="0">
                <a:solidFill>
                  <a:schemeClr val="tx1"/>
                </a:solidFill>
                <a:latin typeface="+mn-lt"/>
                <a:cs typeface="Century Gothic"/>
              </a:rPr>
              <a:t>“Joking” about </a:t>
            </a:r>
            <a:r>
              <a:rPr lang="en-US" dirty="0">
                <a:solidFill>
                  <a:schemeClr val="tx1"/>
                </a:solidFill>
                <a:latin typeface="+mn-lt"/>
                <a:cs typeface="Century Gothic"/>
              </a:rPr>
              <a:t>violent </a:t>
            </a:r>
            <a:r>
              <a:rPr lang="en-US" spc="-5" dirty="0">
                <a:solidFill>
                  <a:schemeClr val="tx1"/>
                </a:solidFill>
                <a:latin typeface="+mn-lt"/>
                <a:cs typeface="Century Gothic"/>
              </a:rPr>
              <a:t>acts you may</a:t>
            </a:r>
            <a:r>
              <a:rPr lang="en-US" spc="-25" dirty="0">
                <a:solidFill>
                  <a:schemeClr val="tx1"/>
                </a:solidFill>
                <a:latin typeface="+mn-lt"/>
                <a:cs typeface="Century Gothic"/>
              </a:rPr>
              <a:t> </a:t>
            </a:r>
            <a:r>
              <a:rPr lang="en-US" spc="-5" dirty="0">
                <a:solidFill>
                  <a:schemeClr val="tx1"/>
                </a:solidFill>
                <a:latin typeface="+mn-lt"/>
                <a:cs typeface="Century Gothic"/>
              </a:rPr>
              <a:t>take</a:t>
            </a:r>
            <a:endParaRPr lang="en-US" dirty="0">
              <a:solidFill>
                <a:schemeClr val="tx1"/>
              </a:solidFill>
              <a:latin typeface="+mn-lt"/>
              <a:cs typeface="Century Gothic"/>
            </a:endParaRPr>
          </a:p>
          <a:p>
            <a:pPr marL="299085" marR="5080" indent="-286385">
              <a:lnSpc>
                <a:spcPct val="100000"/>
              </a:lnSpc>
              <a:buClrTx/>
              <a:buFont typeface="Arial"/>
              <a:buChar char="•"/>
              <a:tabLst>
                <a:tab pos="299085" algn="l"/>
                <a:tab pos="299720" algn="l"/>
              </a:tabLst>
            </a:pPr>
            <a:r>
              <a:rPr lang="en-US" spc="-5" dirty="0">
                <a:solidFill>
                  <a:schemeClr val="tx1"/>
                </a:solidFill>
                <a:latin typeface="+mn-lt"/>
                <a:cs typeface="Century Gothic"/>
              </a:rPr>
              <a:t>Possessing </a:t>
            </a:r>
            <a:r>
              <a:rPr lang="en-US" dirty="0">
                <a:solidFill>
                  <a:schemeClr val="tx1"/>
                </a:solidFill>
                <a:latin typeface="+mn-lt"/>
                <a:cs typeface="Century Gothic"/>
              </a:rPr>
              <a:t>or </a:t>
            </a:r>
            <a:r>
              <a:rPr lang="en-US" spc="-5" dirty="0">
                <a:solidFill>
                  <a:schemeClr val="tx1"/>
                </a:solidFill>
                <a:latin typeface="+mn-lt"/>
                <a:cs typeface="Century Gothic"/>
              </a:rPr>
              <a:t>inappropriately </a:t>
            </a:r>
            <a:r>
              <a:rPr lang="en-US" dirty="0">
                <a:solidFill>
                  <a:schemeClr val="tx1"/>
                </a:solidFill>
                <a:latin typeface="+mn-lt"/>
                <a:cs typeface="Century Gothic"/>
              </a:rPr>
              <a:t>using firearms or </a:t>
            </a:r>
            <a:r>
              <a:rPr lang="en-US" spc="-10" dirty="0">
                <a:solidFill>
                  <a:schemeClr val="tx1"/>
                </a:solidFill>
                <a:latin typeface="+mn-lt"/>
                <a:cs typeface="Century Gothic"/>
              </a:rPr>
              <a:t>other </a:t>
            </a:r>
            <a:r>
              <a:rPr lang="en-US" spc="-5" dirty="0">
                <a:solidFill>
                  <a:schemeClr val="tx1"/>
                </a:solidFill>
                <a:latin typeface="+mn-lt"/>
                <a:cs typeface="Century Gothic"/>
              </a:rPr>
              <a:t>dangerous </a:t>
            </a:r>
            <a:r>
              <a:rPr lang="en-US" dirty="0">
                <a:solidFill>
                  <a:schemeClr val="tx1"/>
                </a:solidFill>
                <a:latin typeface="+mn-lt"/>
                <a:cs typeface="Century Gothic"/>
              </a:rPr>
              <a:t>devices on  </a:t>
            </a:r>
            <a:r>
              <a:rPr lang="en-US" spc="-5" dirty="0">
                <a:solidFill>
                  <a:schemeClr val="tx1"/>
                </a:solidFill>
                <a:latin typeface="+mn-lt"/>
                <a:cs typeface="Century Gothic"/>
              </a:rPr>
              <a:t>our</a:t>
            </a:r>
            <a:r>
              <a:rPr lang="en-US" spc="-65" dirty="0">
                <a:solidFill>
                  <a:schemeClr val="tx1"/>
                </a:solidFill>
                <a:latin typeface="+mn-lt"/>
                <a:cs typeface="Century Gothic"/>
              </a:rPr>
              <a:t> </a:t>
            </a:r>
            <a:r>
              <a:rPr lang="en-US" spc="-10" dirty="0">
                <a:solidFill>
                  <a:schemeClr val="tx1"/>
                </a:solidFill>
                <a:latin typeface="+mn-lt"/>
                <a:cs typeface="Century Gothic"/>
              </a:rPr>
              <a:t>property</a:t>
            </a:r>
            <a:endParaRPr lang="en-US" dirty="0">
              <a:solidFill>
                <a:schemeClr val="tx1"/>
              </a:solidFill>
              <a:latin typeface="+mn-lt"/>
              <a:cs typeface="Century Gothic"/>
            </a:endParaRPr>
          </a:p>
          <a:p>
            <a:pPr marL="299085" indent="-286385">
              <a:lnSpc>
                <a:spcPct val="100000"/>
              </a:lnSpc>
              <a:buClrTx/>
              <a:buFont typeface="Arial"/>
              <a:buChar char="•"/>
              <a:tabLst>
                <a:tab pos="299085" algn="l"/>
                <a:tab pos="299720" algn="l"/>
              </a:tabLst>
            </a:pPr>
            <a:r>
              <a:rPr lang="en-US" dirty="0">
                <a:solidFill>
                  <a:schemeClr val="tx1"/>
                </a:solidFill>
                <a:latin typeface="+mn-lt"/>
                <a:cs typeface="Century Gothic"/>
              </a:rPr>
              <a:t>Any </a:t>
            </a:r>
            <a:r>
              <a:rPr lang="en-US" spc="-10" dirty="0">
                <a:solidFill>
                  <a:schemeClr val="tx1"/>
                </a:solidFill>
                <a:latin typeface="+mn-lt"/>
                <a:cs typeface="Century Gothic"/>
              </a:rPr>
              <a:t>other acts </a:t>
            </a:r>
            <a:r>
              <a:rPr lang="en-US" dirty="0">
                <a:solidFill>
                  <a:schemeClr val="tx1"/>
                </a:solidFill>
                <a:latin typeface="+mn-lt"/>
                <a:cs typeface="Century Gothic"/>
              </a:rPr>
              <a:t>ow </a:t>
            </a:r>
            <a:r>
              <a:rPr lang="en-US" spc="-10" dirty="0">
                <a:solidFill>
                  <a:schemeClr val="tx1"/>
                </a:solidFill>
                <a:latin typeface="+mn-lt"/>
                <a:cs typeface="Century Gothic"/>
              </a:rPr>
              <a:t>workplace</a:t>
            </a:r>
            <a:r>
              <a:rPr lang="en-US" spc="60" dirty="0">
                <a:solidFill>
                  <a:schemeClr val="tx1"/>
                </a:solidFill>
                <a:latin typeface="+mn-lt"/>
                <a:cs typeface="Century Gothic"/>
              </a:rPr>
              <a:t> </a:t>
            </a:r>
            <a:r>
              <a:rPr lang="en-US" dirty="0">
                <a:solidFill>
                  <a:schemeClr val="tx1"/>
                </a:solidFill>
                <a:latin typeface="+mn-lt"/>
                <a:cs typeface="Century Gothic"/>
              </a:rPr>
              <a:t>violence</a:t>
            </a:r>
          </a:p>
          <a:p>
            <a:pPr>
              <a:buClrTx/>
            </a:pPr>
            <a:endParaRPr lang="en-US" dirty="0">
              <a:solidFill>
                <a:schemeClr val="tx1"/>
              </a:solidFill>
              <a:latin typeface="+mn-lt"/>
            </a:endParaRPr>
          </a:p>
        </p:txBody>
      </p:sp>
    </p:spTree>
    <p:extLst>
      <p:ext uri="{BB962C8B-B14F-4D97-AF65-F5344CB8AC3E}">
        <p14:creationId xmlns:p14="http://schemas.microsoft.com/office/powerpoint/2010/main" val="398375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4" name="Content Placeholder 3"/>
          <p:cNvSpPr>
            <a:spLocks noGrp="1"/>
          </p:cNvSpPr>
          <p:nvPr>
            <p:ph sz="quarter" idx="10"/>
          </p:nvPr>
        </p:nvSpPr>
        <p:spPr>
          <a:xfrm>
            <a:off x="619443" y="1340618"/>
            <a:ext cx="8115300" cy="4814887"/>
          </a:xfrm>
        </p:spPr>
        <p:txBody>
          <a:bodyPr/>
          <a:lstStyle/>
          <a:p>
            <a:pPr>
              <a:lnSpc>
                <a:spcPct val="100000"/>
              </a:lnSpc>
            </a:pPr>
            <a:r>
              <a:rPr lang="en-US" spc="-10" dirty="0" smtClean="0">
                <a:solidFill>
                  <a:schemeClr val="tx1"/>
                </a:solidFill>
                <a:latin typeface="+mn-lt"/>
                <a:cs typeface="Century Gothic"/>
              </a:rPr>
              <a:t>Some behaviors present red flags of a potentially violent incident.  If one of your co-workers exhibits red flag behavior, report it to your manager or HR.</a:t>
            </a:r>
          </a:p>
          <a:p>
            <a:pPr>
              <a:lnSpc>
                <a:spcPct val="100000"/>
              </a:lnSpc>
            </a:pPr>
            <a:endParaRPr lang="en-US" dirty="0">
              <a:solidFill>
                <a:schemeClr val="tx1"/>
              </a:solidFill>
            </a:endParaRPr>
          </a:p>
        </p:txBody>
      </p:sp>
      <p:sp>
        <p:nvSpPr>
          <p:cNvPr id="5" name="object 11"/>
          <p:cNvSpPr/>
          <p:nvPr/>
        </p:nvSpPr>
        <p:spPr>
          <a:xfrm>
            <a:off x="823230" y="2796784"/>
            <a:ext cx="348996" cy="416051"/>
          </a:xfrm>
          <a:prstGeom prst="rect">
            <a:avLst/>
          </a:prstGeom>
          <a:blipFill>
            <a:blip r:embed="rId2" cstate="print"/>
            <a:stretch>
              <a:fillRect/>
            </a:stretch>
          </a:blipFill>
        </p:spPr>
        <p:txBody>
          <a:bodyPr wrap="square" lIns="0" tIns="0" rIns="0" bIns="0" rtlCol="0"/>
          <a:lstStyle/>
          <a:p>
            <a:endParaRPr/>
          </a:p>
        </p:txBody>
      </p:sp>
      <p:sp>
        <p:nvSpPr>
          <p:cNvPr id="6" name="object 11"/>
          <p:cNvSpPr/>
          <p:nvPr/>
        </p:nvSpPr>
        <p:spPr>
          <a:xfrm>
            <a:off x="823230" y="2070263"/>
            <a:ext cx="348996" cy="416051"/>
          </a:xfrm>
          <a:prstGeom prst="rect">
            <a:avLst/>
          </a:prstGeom>
          <a:blipFill>
            <a:blip r:embed="rId2" cstate="print"/>
            <a:stretch>
              <a:fillRect/>
            </a:stretch>
          </a:blipFill>
        </p:spPr>
        <p:txBody>
          <a:bodyPr wrap="square" lIns="0" tIns="0" rIns="0" bIns="0" rtlCol="0"/>
          <a:lstStyle/>
          <a:p>
            <a:endParaRPr/>
          </a:p>
        </p:txBody>
      </p:sp>
      <p:sp>
        <p:nvSpPr>
          <p:cNvPr id="7" name="object 11"/>
          <p:cNvSpPr/>
          <p:nvPr/>
        </p:nvSpPr>
        <p:spPr>
          <a:xfrm>
            <a:off x="823230" y="3432852"/>
            <a:ext cx="348996" cy="416051"/>
          </a:xfrm>
          <a:prstGeom prst="rect">
            <a:avLst/>
          </a:prstGeom>
          <a:blipFill>
            <a:blip r:embed="rId2" cstate="print"/>
            <a:stretch>
              <a:fillRect/>
            </a:stretch>
          </a:blipFill>
        </p:spPr>
        <p:txBody>
          <a:bodyPr wrap="square" lIns="0" tIns="0" rIns="0" bIns="0" rtlCol="0"/>
          <a:lstStyle/>
          <a:p>
            <a:endParaRPr/>
          </a:p>
        </p:txBody>
      </p:sp>
      <p:sp>
        <p:nvSpPr>
          <p:cNvPr id="8" name="object 11"/>
          <p:cNvSpPr/>
          <p:nvPr/>
        </p:nvSpPr>
        <p:spPr>
          <a:xfrm>
            <a:off x="823230" y="4092430"/>
            <a:ext cx="348996" cy="416051"/>
          </a:xfrm>
          <a:prstGeom prst="rect">
            <a:avLst/>
          </a:prstGeom>
          <a:blipFill>
            <a:blip r:embed="rId2" cstate="print"/>
            <a:stretch>
              <a:fillRect/>
            </a:stretch>
          </a:blipFill>
        </p:spPr>
        <p:txBody>
          <a:bodyPr wrap="square" lIns="0" tIns="0" rIns="0" bIns="0" rtlCol="0"/>
          <a:lstStyle/>
          <a:p>
            <a:endParaRPr/>
          </a:p>
        </p:txBody>
      </p:sp>
      <p:sp>
        <p:nvSpPr>
          <p:cNvPr id="9" name="object 11"/>
          <p:cNvSpPr/>
          <p:nvPr/>
        </p:nvSpPr>
        <p:spPr>
          <a:xfrm>
            <a:off x="846027" y="4818951"/>
            <a:ext cx="348996" cy="416051"/>
          </a:xfrm>
          <a:prstGeom prst="rect">
            <a:avLst/>
          </a:prstGeom>
          <a:blipFill>
            <a:blip r:embed="rId2" cstate="print"/>
            <a:stretch>
              <a:fillRect/>
            </a:stretch>
          </a:blipFill>
        </p:spPr>
        <p:txBody>
          <a:bodyPr wrap="square" lIns="0" tIns="0" rIns="0" bIns="0" rtlCol="0"/>
          <a:lstStyle/>
          <a:p>
            <a:endParaRPr/>
          </a:p>
        </p:txBody>
      </p:sp>
      <p:sp>
        <p:nvSpPr>
          <p:cNvPr id="10" name="object 11"/>
          <p:cNvSpPr/>
          <p:nvPr/>
        </p:nvSpPr>
        <p:spPr>
          <a:xfrm>
            <a:off x="810609" y="5487228"/>
            <a:ext cx="348996" cy="416051"/>
          </a:xfrm>
          <a:prstGeom prst="rect">
            <a:avLst/>
          </a:prstGeom>
          <a:blipFill>
            <a:blip r:embed="rId2" cstate="print"/>
            <a:stretch>
              <a:fillRect/>
            </a:stretch>
          </a:blipFill>
        </p:spPr>
        <p:txBody>
          <a:bodyPr wrap="square" lIns="0" tIns="0" rIns="0" bIns="0" rtlCol="0"/>
          <a:lstStyle/>
          <a:p>
            <a:endParaRPr/>
          </a:p>
        </p:txBody>
      </p:sp>
      <p:sp>
        <p:nvSpPr>
          <p:cNvPr id="11" name="object 19"/>
          <p:cNvSpPr txBox="1"/>
          <p:nvPr/>
        </p:nvSpPr>
        <p:spPr>
          <a:xfrm>
            <a:off x="1770164" y="2070263"/>
            <a:ext cx="853695" cy="276999"/>
          </a:xfrm>
          <a:prstGeom prst="rect">
            <a:avLst/>
          </a:prstGeom>
        </p:spPr>
        <p:txBody>
          <a:bodyPr vert="horz" wrap="square" lIns="0" tIns="0" rIns="0" bIns="0" rtlCol="0">
            <a:spAutoFit/>
          </a:bodyPr>
          <a:lstStyle/>
          <a:p>
            <a:pPr marL="12700">
              <a:lnSpc>
                <a:spcPct val="100000"/>
              </a:lnSpc>
            </a:pPr>
            <a:r>
              <a:rPr sz="1800" b="1" spc="-5" dirty="0">
                <a:cs typeface="Century Gothic"/>
              </a:rPr>
              <a:t>History</a:t>
            </a:r>
            <a:endParaRPr sz="1800" dirty="0">
              <a:cs typeface="Century Gothic"/>
            </a:endParaRPr>
          </a:p>
        </p:txBody>
      </p:sp>
      <p:sp>
        <p:nvSpPr>
          <p:cNvPr id="12" name="object 20"/>
          <p:cNvSpPr txBox="1"/>
          <p:nvPr/>
        </p:nvSpPr>
        <p:spPr>
          <a:xfrm>
            <a:off x="3929952" y="2101040"/>
            <a:ext cx="4585335" cy="215444"/>
          </a:xfrm>
          <a:prstGeom prst="rect">
            <a:avLst/>
          </a:prstGeom>
        </p:spPr>
        <p:txBody>
          <a:bodyPr vert="horz" wrap="square" lIns="0" tIns="0" rIns="0" bIns="0" rtlCol="0">
            <a:spAutoFit/>
          </a:bodyPr>
          <a:lstStyle/>
          <a:p>
            <a:pPr marL="12700">
              <a:lnSpc>
                <a:spcPct val="100000"/>
              </a:lnSpc>
            </a:pPr>
            <a:r>
              <a:rPr sz="1400" dirty="0">
                <a:latin typeface="+mj-lt"/>
                <a:cs typeface="Century Gothic"/>
              </a:rPr>
              <a:t>A history of disturbing or </a:t>
            </a:r>
            <a:r>
              <a:rPr sz="1400" spc="-5" dirty="0">
                <a:latin typeface="+mj-lt"/>
                <a:cs typeface="Century Gothic"/>
              </a:rPr>
              <a:t>threatening/violent</a:t>
            </a:r>
            <a:r>
              <a:rPr sz="1400" spc="-155" dirty="0">
                <a:latin typeface="+mj-lt"/>
                <a:cs typeface="Century Gothic"/>
              </a:rPr>
              <a:t> </a:t>
            </a:r>
            <a:r>
              <a:rPr sz="1400" dirty="0">
                <a:latin typeface="+mj-lt"/>
                <a:cs typeface="Century Gothic"/>
              </a:rPr>
              <a:t>behavior</a:t>
            </a:r>
          </a:p>
        </p:txBody>
      </p:sp>
      <p:sp>
        <p:nvSpPr>
          <p:cNvPr id="13" name="object 13"/>
          <p:cNvSpPr txBox="1"/>
          <p:nvPr/>
        </p:nvSpPr>
        <p:spPr>
          <a:xfrm>
            <a:off x="1665390" y="4036848"/>
            <a:ext cx="1801540" cy="276999"/>
          </a:xfrm>
          <a:prstGeom prst="rect">
            <a:avLst/>
          </a:prstGeom>
        </p:spPr>
        <p:txBody>
          <a:bodyPr vert="horz" wrap="square" lIns="0" tIns="0" rIns="0" bIns="0" rtlCol="0">
            <a:spAutoFit/>
          </a:bodyPr>
          <a:lstStyle/>
          <a:p>
            <a:pPr marL="12700">
              <a:lnSpc>
                <a:spcPct val="100000"/>
              </a:lnSpc>
            </a:pPr>
            <a:r>
              <a:rPr lang="en-US" b="1" spc="-5" dirty="0" smtClean="0">
                <a:latin typeface="Arial" panose="020B0604020202020204" pitchFamily="34" charset="0"/>
                <a:cs typeface="Arial" panose="020B0604020202020204" pitchFamily="34" charset="0"/>
              </a:rPr>
              <a:t>Sudden Change</a:t>
            </a:r>
            <a:endParaRPr sz="1800" dirty="0">
              <a:latin typeface="Arial" panose="020B0604020202020204" pitchFamily="34" charset="0"/>
              <a:cs typeface="Arial" panose="020B0604020202020204" pitchFamily="34" charset="0"/>
            </a:endParaRPr>
          </a:p>
        </p:txBody>
      </p:sp>
      <p:sp>
        <p:nvSpPr>
          <p:cNvPr id="14" name="object 13"/>
          <p:cNvSpPr txBox="1"/>
          <p:nvPr/>
        </p:nvSpPr>
        <p:spPr>
          <a:xfrm>
            <a:off x="1725978" y="2739287"/>
            <a:ext cx="1146175" cy="276999"/>
          </a:xfrm>
          <a:prstGeom prst="rect">
            <a:avLst/>
          </a:prstGeom>
        </p:spPr>
        <p:txBody>
          <a:bodyPr vert="horz" wrap="square" lIns="0" tIns="0" rIns="0" bIns="0" rtlCol="0">
            <a:spAutoFit/>
          </a:bodyPr>
          <a:lstStyle/>
          <a:p>
            <a:pPr marL="12700">
              <a:lnSpc>
                <a:spcPct val="100000"/>
              </a:lnSpc>
            </a:pPr>
            <a:r>
              <a:rPr sz="1800" b="1" spc="-5" dirty="0">
                <a:latin typeface="Arial" panose="020B0604020202020204" pitchFamily="34" charset="0"/>
                <a:cs typeface="Arial" panose="020B0604020202020204" pitchFamily="34" charset="0"/>
              </a:rPr>
              <a:t>Alienation</a:t>
            </a:r>
            <a:endParaRPr sz="1800" dirty="0">
              <a:latin typeface="Arial" panose="020B0604020202020204" pitchFamily="34" charset="0"/>
              <a:cs typeface="Arial" panose="020B0604020202020204" pitchFamily="34" charset="0"/>
            </a:endParaRPr>
          </a:p>
        </p:txBody>
      </p:sp>
      <p:sp>
        <p:nvSpPr>
          <p:cNvPr id="15" name="object 13"/>
          <p:cNvSpPr txBox="1"/>
          <p:nvPr/>
        </p:nvSpPr>
        <p:spPr>
          <a:xfrm>
            <a:off x="1718902" y="3442672"/>
            <a:ext cx="1146175" cy="276999"/>
          </a:xfrm>
          <a:prstGeom prst="rect">
            <a:avLst/>
          </a:prstGeom>
        </p:spPr>
        <p:txBody>
          <a:bodyPr vert="horz" wrap="square" lIns="0" tIns="0" rIns="0" bIns="0" rtlCol="0">
            <a:spAutoFit/>
          </a:bodyPr>
          <a:lstStyle/>
          <a:p>
            <a:pPr marL="12700">
              <a:lnSpc>
                <a:spcPct val="100000"/>
              </a:lnSpc>
            </a:pPr>
            <a:r>
              <a:rPr lang="en-US" sz="1800" b="1" spc="-5" dirty="0" smtClean="0">
                <a:latin typeface="Arial" panose="020B0604020202020204" pitchFamily="34" charset="0"/>
                <a:cs typeface="Arial" panose="020B0604020202020204" pitchFamily="34" charset="0"/>
              </a:rPr>
              <a:t>Disdain</a:t>
            </a:r>
            <a:endParaRPr sz="1800" dirty="0">
              <a:latin typeface="Arial" panose="020B0604020202020204" pitchFamily="34" charset="0"/>
              <a:cs typeface="Arial" panose="020B0604020202020204" pitchFamily="34" charset="0"/>
            </a:endParaRPr>
          </a:p>
        </p:txBody>
      </p:sp>
      <p:sp>
        <p:nvSpPr>
          <p:cNvPr id="16" name="object 13"/>
          <p:cNvSpPr txBox="1"/>
          <p:nvPr/>
        </p:nvSpPr>
        <p:spPr>
          <a:xfrm>
            <a:off x="1665390" y="4819177"/>
            <a:ext cx="1146175" cy="276999"/>
          </a:xfrm>
          <a:prstGeom prst="rect">
            <a:avLst/>
          </a:prstGeom>
        </p:spPr>
        <p:txBody>
          <a:bodyPr vert="horz" wrap="square" lIns="0" tIns="0" rIns="0" bIns="0" rtlCol="0">
            <a:spAutoFit/>
          </a:bodyPr>
          <a:lstStyle/>
          <a:p>
            <a:pPr marL="12700">
              <a:lnSpc>
                <a:spcPct val="100000"/>
              </a:lnSpc>
            </a:pPr>
            <a:r>
              <a:rPr lang="en-US" sz="1800" b="1" spc="-5" dirty="0" smtClean="0">
                <a:latin typeface="Arial" panose="020B0604020202020204" pitchFamily="34" charset="0"/>
                <a:cs typeface="Arial" panose="020B0604020202020204" pitchFamily="34" charset="0"/>
              </a:rPr>
              <a:t>Stress</a:t>
            </a:r>
            <a:endParaRPr sz="1800" dirty="0">
              <a:latin typeface="Arial" panose="020B0604020202020204" pitchFamily="34" charset="0"/>
              <a:cs typeface="Arial" panose="020B0604020202020204" pitchFamily="34" charset="0"/>
            </a:endParaRPr>
          </a:p>
        </p:txBody>
      </p:sp>
      <p:sp>
        <p:nvSpPr>
          <p:cNvPr id="17" name="object 13"/>
          <p:cNvSpPr txBox="1"/>
          <p:nvPr/>
        </p:nvSpPr>
        <p:spPr>
          <a:xfrm>
            <a:off x="1665390" y="5435517"/>
            <a:ext cx="1199687" cy="276999"/>
          </a:xfrm>
          <a:prstGeom prst="rect">
            <a:avLst/>
          </a:prstGeom>
        </p:spPr>
        <p:txBody>
          <a:bodyPr vert="horz" wrap="square" lIns="0" tIns="0" rIns="0" bIns="0" rtlCol="0">
            <a:spAutoFit/>
          </a:bodyPr>
          <a:lstStyle/>
          <a:p>
            <a:pPr marL="12700">
              <a:lnSpc>
                <a:spcPct val="100000"/>
              </a:lnSpc>
            </a:pPr>
            <a:r>
              <a:rPr lang="en-US" sz="1800" b="1" spc="-5" dirty="0" smtClean="0">
                <a:latin typeface="Arial" panose="020B0604020202020204" pitchFamily="34" charset="0"/>
                <a:cs typeface="Arial" panose="020B0604020202020204" pitchFamily="34" charset="0"/>
              </a:rPr>
              <a:t>Obsession</a:t>
            </a:r>
            <a:endParaRPr sz="1800" dirty="0">
              <a:latin typeface="Arial" panose="020B0604020202020204" pitchFamily="34" charset="0"/>
              <a:cs typeface="Arial" panose="020B0604020202020204" pitchFamily="34" charset="0"/>
            </a:endParaRPr>
          </a:p>
        </p:txBody>
      </p:sp>
      <p:sp>
        <p:nvSpPr>
          <p:cNvPr id="18" name="object 14"/>
          <p:cNvSpPr txBox="1"/>
          <p:nvPr/>
        </p:nvSpPr>
        <p:spPr>
          <a:xfrm>
            <a:off x="3929952" y="2704726"/>
            <a:ext cx="2840355" cy="215444"/>
          </a:xfrm>
          <a:prstGeom prst="rect">
            <a:avLst/>
          </a:prstGeom>
        </p:spPr>
        <p:txBody>
          <a:bodyPr vert="horz" wrap="square" lIns="0" tIns="0" rIns="0" bIns="0" rtlCol="0">
            <a:spAutoFit/>
          </a:bodyPr>
          <a:lstStyle/>
          <a:p>
            <a:pPr marL="12700">
              <a:lnSpc>
                <a:spcPct val="100000"/>
              </a:lnSpc>
            </a:pPr>
            <a:r>
              <a:rPr sz="1400" dirty="0">
                <a:cs typeface="Century Gothic"/>
              </a:rPr>
              <a:t>Alienation from </a:t>
            </a:r>
            <a:r>
              <a:rPr sz="1400" spc="-5" dirty="0">
                <a:cs typeface="Century Gothic"/>
              </a:rPr>
              <a:t>other</a:t>
            </a:r>
            <a:r>
              <a:rPr sz="1400" spc="-130" dirty="0">
                <a:cs typeface="Century Gothic"/>
              </a:rPr>
              <a:t> </a:t>
            </a:r>
            <a:r>
              <a:rPr sz="1400" dirty="0">
                <a:cs typeface="Century Gothic"/>
              </a:rPr>
              <a:t>employees</a:t>
            </a:r>
          </a:p>
        </p:txBody>
      </p:sp>
      <p:sp>
        <p:nvSpPr>
          <p:cNvPr id="19" name="object 16"/>
          <p:cNvSpPr txBox="1"/>
          <p:nvPr/>
        </p:nvSpPr>
        <p:spPr>
          <a:xfrm>
            <a:off x="3927030" y="3313950"/>
            <a:ext cx="6548755" cy="430887"/>
          </a:xfrm>
          <a:prstGeom prst="rect">
            <a:avLst/>
          </a:prstGeom>
        </p:spPr>
        <p:txBody>
          <a:bodyPr vert="horz" wrap="square" lIns="0" tIns="0" rIns="0" bIns="0" rtlCol="0">
            <a:spAutoFit/>
          </a:bodyPr>
          <a:lstStyle/>
          <a:p>
            <a:pPr marL="12700">
              <a:lnSpc>
                <a:spcPct val="100000"/>
              </a:lnSpc>
            </a:pPr>
            <a:r>
              <a:rPr sz="1400" dirty="0">
                <a:cs typeface="Century Gothic"/>
              </a:rPr>
              <a:t>Disdain for </a:t>
            </a:r>
            <a:r>
              <a:rPr sz="1400" spc="-5" dirty="0">
                <a:cs typeface="Century Gothic"/>
              </a:rPr>
              <a:t>authority </a:t>
            </a:r>
            <a:r>
              <a:rPr sz="1400" dirty="0">
                <a:cs typeface="Century Gothic"/>
              </a:rPr>
              <a:t>or </a:t>
            </a:r>
            <a:r>
              <a:rPr sz="1400" spc="-5" dirty="0">
                <a:cs typeface="Century Gothic"/>
              </a:rPr>
              <a:t>sympathy </a:t>
            </a:r>
            <a:r>
              <a:rPr sz="1400" dirty="0">
                <a:cs typeface="Century Gothic"/>
              </a:rPr>
              <a:t>for </a:t>
            </a:r>
            <a:r>
              <a:rPr sz="1400" spc="-5" dirty="0">
                <a:cs typeface="Century Gothic"/>
              </a:rPr>
              <a:t>the perpetrator </a:t>
            </a:r>
            <a:r>
              <a:rPr sz="1400" spc="5" dirty="0">
                <a:cs typeface="Century Gothic"/>
              </a:rPr>
              <a:t>in </a:t>
            </a:r>
            <a:endParaRPr lang="en-US" sz="1400" spc="5" dirty="0" smtClean="0">
              <a:cs typeface="Century Gothic"/>
            </a:endParaRPr>
          </a:p>
          <a:p>
            <a:pPr marL="12700">
              <a:lnSpc>
                <a:spcPct val="100000"/>
              </a:lnSpc>
            </a:pPr>
            <a:r>
              <a:rPr sz="1400" spc="-5" dirty="0" smtClean="0">
                <a:cs typeface="Century Gothic"/>
              </a:rPr>
              <a:t>accounts </a:t>
            </a:r>
            <a:r>
              <a:rPr sz="1400" dirty="0">
                <a:cs typeface="Century Gothic"/>
              </a:rPr>
              <a:t>of</a:t>
            </a:r>
            <a:r>
              <a:rPr sz="1400" spc="-70" dirty="0">
                <a:cs typeface="Century Gothic"/>
              </a:rPr>
              <a:t> </a:t>
            </a:r>
            <a:r>
              <a:rPr sz="1400" spc="-5" dirty="0">
                <a:cs typeface="Century Gothic"/>
              </a:rPr>
              <a:t>violence</a:t>
            </a:r>
            <a:endParaRPr sz="1400" dirty="0">
              <a:cs typeface="Century Gothic"/>
            </a:endParaRPr>
          </a:p>
        </p:txBody>
      </p:sp>
      <p:sp>
        <p:nvSpPr>
          <p:cNvPr id="20" name="object 18"/>
          <p:cNvSpPr txBox="1"/>
          <p:nvPr/>
        </p:nvSpPr>
        <p:spPr>
          <a:xfrm>
            <a:off x="3927030" y="4067625"/>
            <a:ext cx="5473700" cy="430887"/>
          </a:xfrm>
          <a:prstGeom prst="rect">
            <a:avLst/>
          </a:prstGeom>
        </p:spPr>
        <p:txBody>
          <a:bodyPr vert="horz" wrap="square" lIns="0" tIns="0" rIns="0" bIns="0" rtlCol="0">
            <a:spAutoFit/>
          </a:bodyPr>
          <a:lstStyle/>
          <a:p>
            <a:pPr marL="12700">
              <a:lnSpc>
                <a:spcPct val="100000"/>
              </a:lnSpc>
            </a:pPr>
            <a:r>
              <a:rPr sz="1400" dirty="0" smtClean="0">
                <a:cs typeface="Century Gothic"/>
              </a:rPr>
              <a:t>Sudden decrease </a:t>
            </a:r>
            <a:r>
              <a:rPr sz="1400" spc="5" dirty="0" smtClean="0">
                <a:cs typeface="Century Gothic"/>
              </a:rPr>
              <a:t>in </a:t>
            </a:r>
            <a:r>
              <a:rPr sz="1400" spc="-5" dirty="0" smtClean="0">
                <a:cs typeface="Century Gothic"/>
              </a:rPr>
              <a:t>productivity </a:t>
            </a:r>
            <a:r>
              <a:rPr sz="1400" dirty="0" smtClean="0">
                <a:cs typeface="Century Gothic"/>
              </a:rPr>
              <a:t>or decline </a:t>
            </a:r>
            <a:r>
              <a:rPr sz="1400" spc="5" dirty="0" smtClean="0">
                <a:cs typeface="Century Gothic"/>
              </a:rPr>
              <a:t>in </a:t>
            </a:r>
            <a:r>
              <a:rPr sz="1400" spc="-5" dirty="0" smtClean="0">
                <a:cs typeface="Century Gothic"/>
              </a:rPr>
              <a:t>personal</a:t>
            </a:r>
            <a:r>
              <a:rPr sz="1400" spc="-135" dirty="0" smtClean="0">
                <a:cs typeface="Century Gothic"/>
              </a:rPr>
              <a:t> </a:t>
            </a:r>
            <a:endParaRPr lang="en-US" sz="1400" spc="-135" dirty="0" smtClean="0">
              <a:cs typeface="Century Gothic"/>
            </a:endParaRPr>
          </a:p>
          <a:p>
            <a:pPr marL="12700">
              <a:lnSpc>
                <a:spcPct val="100000"/>
              </a:lnSpc>
            </a:pPr>
            <a:r>
              <a:rPr sz="1400" spc="-5" dirty="0" smtClean="0">
                <a:cs typeface="Century Gothic"/>
              </a:rPr>
              <a:t>hygiene</a:t>
            </a:r>
            <a:endParaRPr sz="1400" dirty="0">
              <a:cs typeface="Century Gothic"/>
            </a:endParaRPr>
          </a:p>
        </p:txBody>
      </p:sp>
      <p:sp>
        <p:nvSpPr>
          <p:cNvPr id="21" name="object 10"/>
          <p:cNvSpPr txBox="1"/>
          <p:nvPr/>
        </p:nvSpPr>
        <p:spPr>
          <a:xfrm>
            <a:off x="3927030" y="4877557"/>
            <a:ext cx="2535555" cy="215444"/>
          </a:xfrm>
          <a:prstGeom prst="rect">
            <a:avLst/>
          </a:prstGeom>
        </p:spPr>
        <p:txBody>
          <a:bodyPr vert="horz" wrap="square" lIns="0" tIns="0" rIns="0" bIns="0" rtlCol="0">
            <a:spAutoFit/>
          </a:bodyPr>
          <a:lstStyle/>
          <a:p>
            <a:pPr marL="12700">
              <a:lnSpc>
                <a:spcPct val="100000"/>
              </a:lnSpc>
            </a:pPr>
            <a:r>
              <a:rPr sz="1400" spc="-5" dirty="0">
                <a:cs typeface="Century Gothic"/>
              </a:rPr>
              <a:t>Extreme stress </a:t>
            </a:r>
            <a:r>
              <a:rPr sz="1400" dirty="0">
                <a:cs typeface="Century Gothic"/>
              </a:rPr>
              <a:t>from a </a:t>
            </a:r>
            <a:r>
              <a:rPr sz="1400" spc="5" dirty="0">
                <a:cs typeface="Century Gothic"/>
              </a:rPr>
              <a:t>life</a:t>
            </a:r>
            <a:r>
              <a:rPr sz="1400" spc="-90" dirty="0">
                <a:cs typeface="Century Gothic"/>
              </a:rPr>
              <a:t> </a:t>
            </a:r>
            <a:r>
              <a:rPr sz="1400" dirty="0">
                <a:cs typeface="Century Gothic"/>
              </a:rPr>
              <a:t>crisis</a:t>
            </a:r>
          </a:p>
        </p:txBody>
      </p:sp>
      <p:sp>
        <p:nvSpPr>
          <p:cNvPr id="22" name="object 22"/>
          <p:cNvSpPr txBox="1"/>
          <p:nvPr/>
        </p:nvSpPr>
        <p:spPr>
          <a:xfrm>
            <a:off x="3927030" y="5497072"/>
            <a:ext cx="2418906" cy="215444"/>
          </a:xfrm>
          <a:prstGeom prst="rect">
            <a:avLst/>
          </a:prstGeom>
        </p:spPr>
        <p:txBody>
          <a:bodyPr vert="horz" wrap="square" lIns="0" tIns="0" rIns="0" bIns="0" rtlCol="0">
            <a:spAutoFit/>
          </a:bodyPr>
          <a:lstStyle/>
          <a:p>
            <a:pPr marL="12700">
              <a:lnSpc>
                <a:spcPct val="100000"/>
              </a:lnSpc>
            </a:pPr>
            <a:r>
              <a:rPr sz="1400" spc="-5" dirty="0">
                <a:cs typeface="Century Gothic"/>
              </a:rPr>
              <a:t>Obsession with</a:t>
            </a:r>
            <a:r>
              <a:rPr sz="1400" spc="-85" dirty="0">
                <a:cs typeface="Century Gothic"/>
              </a:rPr>
              <a:t> </a:t>
            </a:r>
            <a:r>
              <a:rPr sz="1400" dirty="0" smtClean="0">
                <a:cs typeface="Century Gothic"/>
              </a:rPr>
              <a:t>weapons</a:t>
            </a:r>
            <a:endParaRPr sz="1400" dirty="0">
              <a:cs typeface="Century Gothic"/>
            </a:endParaRPr>
          </a:p>
        </p:txBody>
      </p:sp>
    </p:spTree>
    <p:extLst>
      <p:ext uri="{BB962C8B-B14F-4D97-AF65-F5344CB8AC3E}">
        <p14:creationId xmlns:p14="http://schemas.microsoft.com/office/powerpoint/2010/main" val="240037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Cont.</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4" name="Content Placeholder 3"/>
          <p:cNvSpPr>
            <a:spLocks noGrp="1"/>
          </p:cNvSpPr>
          <p:nvPr>
            <p:ph sz="quarter" idx="10"/>
          </p:nvPr>
        </p:nvSpPr>
        <p:spPr>
          <a:xfrm>
            <a:off x="569913" y="1290638"/>
            <a:ext cx="8115300" cy="4814887"/>
          </a:xfrm>
        </p:spPr>
        <p:txBody>
          <a:bodyPr/>
          <a:lstStyle/>
          <a:p>
            <a:pPr marL="12700">
              <a:lnSpc>
                <a:spcPct val="100000"/>
              </a:lnSpc>
              <a:buClrTx/>
            </a:pPr>
            <a:r>
              <a:rPr lang="en-US" sz="1600" dirty="0">
                <a:solidFill>
                  <a:schemeClr val="tx1"/>
                </a:solidFill>
                <a:latin typeface="+mn-lt"/>
                <a:cs typeface="Century Gothic"/>
              </a:rPr>
              <a:t>You may also </a:t>
            </a:r>
            <a:r>
              <a:rPr lang="en-US" sz="1600" spc="-5" dirty="0">
                <a:solidFill>
                  <a:schemeClr val="tx1"/>
                </a:solidFill>
                <a:latin typeface="+mn-lt"/>
                <a:cs typeface="Century Gothic"/>
              </a:rPr>
              <a:t>use the Associate </a:t>
            </a:r>
            <a:r>
              <a:rPr lang="en-US" sz="1600" dirty="0">
                <a:solidFill>
                  <a:schemeClr val="tx1"/>
                </a:solidFill>
                <a:latin typeface="+mn-lt"/>
                <a:cs typeface="Century Gothic"/>
              </a:rPr>
              <a:t>Hotline by calling </a:t>
            </a:r>
            <a:r>
              <a:rPr lang="en-US" sz="1600" spc="-5" dirty="0">
                <a:solidFill>
                  <a:schemeClr val="tx1"/>
                </a:solidFill>
                <a:latin typeface="+mn-lt"/>
                <a:cs typeface="Century Gothic"/>
              </a:rPr>
              <a:t>the following</a:t>
            </a:r>
            <a:r>
              <a:rPr lang="en-US" sz="1600" spc="-120" dirty="0">
                <a:solidFill>
                  <a:schemeClr val="tx1"/>
                </a:solidFill>
                <a:latin typeface="+mn-lt"/>
                <a:cs typeface="Century Gothic"/>
              </a:rPr>
              <a:t> </a:t>
            </a:r>
            <a:r>
              <a:rPr lang="en-US" sz="1600" spc="-5" dirty="0">
                <a:solidFill>
                  <a:schemeClr val="tx1"/>
                </a:solidFill>
                <a:latin typeface="+mn-lt"/>
                <a:cs typeface="Century Gothic"/>
              </a:rPr>
              <a:t>numbers:</a:t>
            </a:r>
            <a:endParaRPr lang="en-US" sz="1600" dirty="0">
              <a:solidFill>
                <a:schemeClr val="tx1"/>
              </a:solidFill>
              <a:latin typeface="+mn-lt"/>
              <a:cs typeface="Century Gothic"/>
            </a:endParaRPr>
          </a:p>
          <a:p>
            <a:pPr>
              <a:lnSpc>
                <a:spcPct val="100000"/>
              </a:lnSpc>
              <a:spcBef>
                <a:spcPts val="10"/>
              </a:spcBef>
              <a:buClrTx/>
            </a:pPr>
            <a:endParaRPr lang="en-US" sz="1600" dirty="0">
              <a:solidFill>
                <a:schemeClr val="tx1"/>
              </a:solidFill>
              <a:latin typeface="+mn-lt"/>
              <a:cs typeface="Times New Roman"/>
            </a:endParaRPr>
          </a:p>
          <a:p>
            <a:pPr marL="927100" marR="2774950" indent="-457200">
              <a:lnSpc>
                <a:spcPct val="100000"/>
              </a:lnSpc>
              <a:buClrTx/>
              <a:buFont typeface="Arial"/>
              <a:buChar char="•"/>
              <a:tabLst>
                <a:tab pos="756285" algn="l"/>
                <a:tab pos="756920" algn="l"/>
              </a:tabLst>
            </a:pPr>
            <a:r>
              <a:rPr lang="en-US" sz="1600" spc="5" dirty="0">
                <a:solidFill>
                  <a:schemeClr val="tx1"/>
                </a:solidFill>
                <a:latin typeface="+mn-lt"/>
                <a:cs typeface="Century Gothic"/>
              </a:rPr>
              <a:t>In </a:t>
            </a:r>
            <a:r>
              <a:rPr lang="en-US" sz="1600" spc="-5" dirty="0">
                <a:solidFill>
                  <a:schemeClr val="tx1"/>
                </a:solidFill>
                <a:latin typeface="+mn-lt"/>
                <a:cs typeface="Century Gothic"/>
              </a:rPr>
              <a:t>the </a:t>
            </a:r>
            <a:r>
              <a:rPr lang="en-US" sz="1600" spc="-5" dirty="0" smtClean="0">
                <a:solidFill>
                  <a:schemeClr val="tx1"/>
                </a:solidFill>
                <a:latin typeface="+mn-lt"/>
                <a:cs typeface="Century Gothic"/>
              </a:rPr>
              <a:t>United </a:t>
            </a:r>
            <a:r>
              <a:rPr lang="en-US" sz="1600" spc="-5" dirty="0">
                <a:solidFill>
                  <a:schemeClr val="tx1"/>
                </a:solidFill>
                <a:latin typeface="+mn-lt"/>
                <a:cs typeface="Century Gothic"/>
              </a:rPr>
              <a:t>States </a:t>
            </a:r>
            <a:r>
              <a:rPr lang="en-US" sz="1600" dirty="0">
                <a:solidFill>
                  <a:schemeClr val="tx1"/>
                </a:solidFill>
                <a:latin typeface="+mn-lt"/>
                <a:cs typeface="Century Gothic"/>
              </a:rPr>
              <a:t>or </a:t>
            </a:r>
            <a:r>
              <a:rPr lang="en-US" sz="1600" spc="-5" dirty="0">
                <a:solidFill>
                  <a:schemeClr val="tx1"/>
                </a:solidFill>
                <a:latin typeface="+mn-lt"/>
                <a:cs typeface="Century Gothic"/>
              </a:rPr>
              <a:t>Canada:  1-800-441-5645</a:t>
            </a:r>
            <a:endParaRPr lang="en-US" sz="1600" dirty="0">
              <a:solidFill>
                <a:schemeClr val="tx1"/>
              </a:solidFill>
              <a:latin typeface="+mn-lt"/>
              <a:cs typeface="Century Gothic"/>
            </a:endParaRPr>
          </a:p>
          <a:p>
            <a:pPr marL="927100" marR="3522979" indent="-457200">
              <a:lnSpc>
                <a:spcPct val="100000"/>
              </a:lnSpc>
              <a:buClrTx/>
              <a:buFont typeface="Arial"/>
              <a:buChar char="•"/>
              <a:tabLst>
                <a:tab pos="756285" algn="l"/>
                <a:tab pos="756920" algn="l"/>
              </a:tabLst>
            </a:pPr>
            <a:r>
              <a:rPr lang="en-US" sz="1600" spc="5" dirty="0" smtClean="0">
                <a:solidFill>
                  <a:schemeClr val="tx1"/>
                </a:solidFill>
                <a:latin typeface="+mn-lt"/>
                <a:cs typeface="Century Gothic"/>
              </a:rPr>
              <a:t>In </a:t>
            </a:r>
            <a:r>
              <a:rPr lang="en-US" sz="1600" spc="-5" dirty="0">
                <a:solidFill>
                  <a:schemeClr val="tx1"/>
                </a:solidFill>
                <a:latin typeface="+mn-lt"/>
                <a:cs typeface="Century Gothic"/>
              </a:rPr>
              <a:t>the United</a:t>
            </a:r>
            <a:r>
              <a:rPr lang="en-US" sz="1600" spc="-95" dirty="0">
                <a:solidFill>
                  <a:schemeClr val="tx1"/>
                </a:solidFill>
                <a:latin typeface="+mn-lt"/>
                <a:cs typeface="Century Gothic"/>
              </a:rPr>
              <a:t> </a:t>
            </a:r>
            <a:r>
              <a:rPr lang="en-US" sz="1600" dirty="0" smtClean="0">
                <a:solidFill>
                  <a:schemeClr val="tx1"/>
                </a:solidFill>
                <a:latin typeface="+mn-lt"/>
                <a:cs typeface="Century Gothic"/>
              </a:rPr>
              <a:t>Kingdom</a:t>
            </a:r>
            <a:r>
              <a:rPr lang="en-US" sz="1600" dirty="0">
                <a:solidFill>
                  <a:schemeClr val="tx1"/>
                </a:solidFill>
                <a:latin typeface="+mn-lt"/>
                <a:cs typeface="Century Gothic"/>
              </a:rPr>
              <a:t>:  </a:t>
            </a:r>
            <a:r>
              <a:rPr lang="en-US" sz="1600" spc="-5" dirty="0">
                <a:solidFill>
                  <a:schemeClr val="tx1"/>
                </a:solidFill>
                <a:latin typeface="+mn-lt"/>
                <a:cs typeface="Century Gothic"/>
              </a:rPr>
              <a:t>0808-234-9943</a:t>
            </a:r>
            <a:endParaRPr lang="en-US" sz="1600" dirty="0">
              <a:solidFill>
                <a:schemeClr val="tx1"/>
              </a:solidFill>
              <a:latin typeface="+mn-lt"/>
              <a:cs typeface="Century Gothic"/>
            </a:endParaRPr>
          </a:p>
          <a:p>
            <a:pPr marL="756285" indent="-286385">
              <a:lnSpc>
                <a:spcPct val="100000"/>
              </a:lnSpc>
              <a:buClrTx/>
              <a:buFont typeface="Arial"/>
              <a:buChar char="•"/>
              <a:tabLst>
                <a:tab pos="756285" algn="l"/>
                <a:tab pos="756920" algn="l"/>
              </a:tabLst>
            </a:pPr>
            <a:r>
              <a:rPr lang="en-US" sz="1600" spc="5" dirty="0" smtClean="0">
                <a:solidFill>
                  <a:schemeClr val="tx1"/>
                </a:solidFill>
                <a:latin typeface="+mn-lt"/>
                <a:cs typeface="Century Gothic"/>
              </a:rPr>
              <a:t>   In</a:t>
            </a:r>
            <a:r>
              <a:rPr lang="en-US" sz="1600" spc="-120" dirty="0" smtClean="0">
                <a:solidFill>
                  <a:schemeClr val="tx1"/>
                </a:solidFill>
                <a:latin typeface="+mn-lt"/>
                <a:cs typeface="Century Gothic"/>
              </a:rPr>
              <a:t> </a:t>
            </a:r>
            <a:r>
              <a:rPr lang="en-US" sz="1600" dirty="0">
                <a:solidFill>
                  <a:schemeClr val="tx1"/>
                </a:solidFill>
                <a:latin typeface="+mn-lt"/>
                <a:cs typeface="Century Gothic"/>
              </a:rPr>
              <a:t>Australia:</a:t>
            </a:r>
          </a:p>
          <a:p>
            <a:pPr marL="927100">
              <a:lnSpc>
                <a:spcPct val="100000"/>
              </a:lnSpc>
              <a:buClrTx/>
            </a:pPr>
            <a:r>
              <a:rPr lang="en-US" sz="1600" spc="-5" dirty="0">
                <a:solidFill>
                  <a:schemeClr val="tx1"/>
                </a:solidFill>
                <a:latin typeface="+mn-lt"/>
                <a:cs typeface="Century Gothic"/>
              </a:rPr>
              <a:t>1-800-578-102</a:t>
            </a:r>
            <a:endParaRPr lang="en-US" sz="1600" dirty="0">
              <a:solidFill>
                <a:schemeClr val="tx1"/>
              </a:solidFill>
              <a:latin typeface="+mn-lt"/>
              <a:cs typeface="Century Gothic"/>
            </a:endParaRPr>
          </a:p>
          <a:p>
            <a:pPr marL="927100" marR="4080510" indent="-457200">
              <a:lnSpc>
                <a:spcPct val="100000"/>
              </a:lnSpc>
              <a:buClrTx/>
              <a:buFont typeface="Arial"/>
              <a:buChar char="•"/>
              <a:tabLst>
                <a:tab pos="756285" algn="l"/>
                <a:tab pos="756920" algn="l"/>
              </a:tabLst>
            </a:pPr>
            <a:r>
              <a:rPr lang="en-US" sz="1600" spc="5" dirty="0" smtClean="0">
                <a:solidFill>
                  <a:schemeClr val="tx1"/>
                </a:solidFill>
                <a:latin typeface="+mn-lt"/>
                <a:cs typeface="Century Gothic"/>
              </a:rPr>
              <a:t>In </a:t>
            </a:r>
            <a:r>
              <a:rPr lang="en-US" sz="1600" dirty="0">
                <a:solidFill>
                  <a:schemeClr val="tx1"/>
                </a:solidFill>
                <a:latin typeface="+mn-lt"/>
                <a:cs typeface="Century Gothic"/>
              </a:rPr>
              <a:t>New</a:t>
            </a:r>
            <a:r>
              <a:rPr lang="en-US" sz="1600" spc="-120" dirty="0">
                <a:solidFill>
                  <a:schemeClr val="tx1"/>
                </a:solidFill>
                <a:latin typeface="+mn-lt"/>
                <a:cs typeface="Century Gothic"/>
              </a:rPr>
              <a:t> </a:t>
            </a:r>
            <a:r>
              <a:rPr lang="en-US" sz="1600" dirty="0">
                <a:solidFill>
                  <a:schemeClr val="tx1"/>
                </a:solidFill>
                <a:latin typeface="+mn-lt"/>
                <a:cs typeface="Century Gothic"/>
              </a:rPr>
              <a:t>Zealand:  </a:t>
            </a:r>
            <a:r>
              <a:rPr lang="en-US" sz="1600" spc="-5" dirty="0" smtClean="0">
                <a:solidFill>
                  <a:schemeClr val="tx1"/>
                </a:solidFill>
                <a:latin typeface="+mn-lt"/>
                <a:cs typeface="Century Gothic"/>
              </a:rPr>
              <a:t>0800-452-377</a:t>
            </a:r>
            <a:endParaRPr lang="en-US" sz="1600" dirty="0" smtClean="0">
              <a:solidFill>
                <a:schemeClr val="tx1"/>
              </a:solidFill>
              <a:latin typeface="+mn-lt"/>
              <a:cs typeface="Century Gothic"/>
            </a:endParaRPr>
          </a:p>
          <a:p>
            <a:pPr marL="469900" marR="4080510">
              <a:lnSpc>
                <a:spcPct val="100000"/>
              </a:lnSpc>
              <a:buClrTx/>
              <a:tabLst>
                <a:tab pos="756285" algn="l"/>
                <a:tab pos="756920" algn="l"/>
              </a:tabLst>
            </a:pPr>
            <a:endParaRPr lang="en-US" sz="1600" spc="-5" dirty="0">
              <a:solidFill>
                <a:schemeClr val="tx1"/>
              </a:solidFill>
              <a:latin typeface="+mn-lt"/>
              <a:cs typeface="Century Gothic"/>
            </a:endParaRPr>
          </a:p>
          <a:p>
            <a:pPr marL="469900" marR="4080510">
              <a:lnSpc>
                <a:spcPct val="100000"/>
              </a:lnSpc>
              <a:buClrTx/>
              <a:tabLst>
                <a:tab pos="756285" algn="l"/>
                <a:tab pos="756920" algn="l"/>
              </a:tabLst>
            </a:pPr>
            <a:r>
              <a:rPr lang="en-US" sz="1600" spc="-5" dirty="0" smtClean="0">
                <a:solidFill>
                  <a:schemeClr val="tx1"/>
                </a:solidFill>
                <a:latin typeface="+mn-lt"/>
                <a:cs typeface="Century Gothic"/>
              </a:rPr>
              <a:t>Or </a:t>
            </a:r>
            <a:r>
              <a:rPr lang="en-US" sz="1600" dirty="0">
                <a:solidFill>
                  <a:schemeClr val="tx1"/>
                </a:solidFill>
                <a:latin typeface="+mn-lt"/>
                <a:cs typeface="Century Gothic"/>
              </a:rPr>
              <a:t>report online:</a:t>
            </a:r>
            <a:r>
              <a:rPr lang="en-US" sz="1600" spc="355" dirty="0">
                <a:solidFill>
                  <a:schemeClr val="tx1"/>
                </a:solidFill>
                <a:latin typeface="+mn-lt"/>
                <a:cs typeface="Century Gothic"/>
              </a:rPr>
              <a:t> </a:t>
            </a:r>
            <a:endParaRPr lang="en-US" sz="1600" spc="355" dirty="0" smtClean="0">
              <a:solidFill>
                <a:schemeClr val="tx1"/>
              </a:solidFill>
              <a:latin typeface="+mn-lt"/>
              <a:cs typeface="Century Gothic"/>
            </a:endParaRPr>
          </a:p>
          <a:p>
            <a:pPr marL="469900" marR="4080510">
              <a:lnSpc>
                <a:spcPct val="100000"/>
              </a:lnSpc>
              <a:buClrTx/>
              <a:tabLst>
                <a:tab pos="756285" algn="l"/>
                <a:tab pos="756920" algn="l"/>
              </a:tabLst>
            </a:pPr>
            <a:r>
              <a:rPr lang="en-US" sz="1600" u="sng" spc="-5" dirty="0" smtClean="0">
                <a:solidFill>
                  <a:schemeClr val="tx1"/>
                </a:solidFill>
                <a:latin typeface="+mn-lt"/>
                <a:cs typeface="Century Gothic"/>
                <a:hlinkClick r:id="rId2"/>
              </a:rPr>
              <a:t>https</a:t>
            </a:r>
            <a:r>
              <a:rPr lang="en-US" sz="1600" u="sng" spc="-5" dirty="0">
                <a:solidFill>
                  <a:schemeClr val="tx1"/>
                </a:solidFill>
                <a:latin typeface="+mn-lt"/>
                <a:cs typeface="Century Gothic"/>
                <a:hlinkClick r:id="rId2"/>
              </a:rPr>
              <a:t>://delawarenorth.ethicspoint.com</a:t>
            </a:r>
            <a:endParaRPr lang="en-US" sz="1600" dirty="0">
              <a:solidFill>
                <a:schemeClr val="tx1"/>
              </a:solidFill>
              <a:latin typeface="+mn-lt"/>
              <a:cs typeface="Century Gothic"/>
            </a:endParaRPr>
          </a:p>
          <a:p>
            <a:pPr>
              <a:buClrTx/>
            </a:pPr>
            <a:endParaRPr lang="en-US" sz="1600" dirty="0">
              <a:solidFill>
                <a:schemeClr val="tx1"/>
              </a:solidFill>
              <a:latin typeface="+mn-lt"/>
            </a:endParaRPr>
          </a:p>
        </p:txBody>
      </p:sp>
      <p:sp>
        <p:nvSpPr>
          <p:cNvPr id="5" name="object 9"/>
          <p:cNvSpPr/>
          <p:nvPr/>
        </p:nvSpPr>
        <p:spPr>
          <a:xfrm>
            <a:off x="6035040" y="1838036"/>
            <a:ext cx="2907792" cy="41421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8428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a Volatile Situation</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5" name="object 8"/>
          <p:cNvSpPr txBox="1">
            <a:spLocks noGrp="1"/>
          </p:cNvSpPr>
          <p:nvPr>
            <p:ph sz="quarter" idx="10"/>
          </p:nvPr>
        </p:nvSpPr>
        <p:spPr>
          <a:xfrm>
            <a:off x="569913" y="1290638"/>
            <a:ext cx="8115300" cy="738664"/>
          </a:xfrm>
          <a:prstGeom prst="rect">
            <a:avLst/>
          </a:prstGeom>
        </p:spPr>
        <p:txBody>
          <a:bodyPr vert="horz" wrap="square" lIns="0" tIns="0" rIns="0" bIns="0" rtlCol="0">
            <a:spAutoFit/>
          </a:bodyPr>
          <a:lstStyle/>
          <a:p>
            <a:pPr marL="12700" marR="5080">
              <a:lnSpc>
                <a:spcPct val="100000"/>
              </a:lnSpc>
            </a:pPr>
            <a:r>
              <a:rPr sz="1600" spc="5" dirty="0">
                <a:latin typeface="Arial" panose="020B0604020202020204" pitchFamily="34" charset="0"/>
                <a:cs typeface="Arial" panose="020B0604020202020204" pitchFamily="34" charset="0"/>
              </a:rPr>
              <a:t>If </a:t>
            </a:r>
            <a:r>
              <a:rPr sz="1600" spc="-5" dirty="0">
                <a:latin typeface="Arial" panose="020B0604020202020204" pitchFamily="34" charset="0"/>
                <a:cs typeface="Arial" panose="020B0604020202020204" pitchFamily="34" charset="0"/>
              </a:rPr>
              <a:t>you see </a:t>
            </a:r>
            <a:r>
              <a:rPr sz="1600" spc="-10" dirty="0">
                <a:latin typeface="Arial" panose="020B0604020202020204" pitchFamily="34" charset="0"/>
                <a:cs typeface="Arial" panose="020B0604020202020204" pitchFamily="34" charset="0"/>
              </a:rPr>
              <a:t>red </a:t>
            </a:r>
            <a:r>
              <a:rPr sz="1600" spc="-5" dirty="0">
                <a:latin typeface="Arial" panose="020B0604020202020204" pitchFamily="34" charset="0"/>
                <a:cs typeface="Arial" panose="020B0604020202020204" pitchFamily="34" charset="0"/>
              </a:rPr>
              <a:t>flags or </a:t>
            </a:r>
            <a:r>
              <a:rPr sz="1600" spc="-10" dirty="0">
                <a:latin typeface="Arial" panose="020B0604020202020204" pitchFamily="34" charset="0"/>
                <a:cs typeface="Arial" panose="020B0604020202020204" pitchFamily="34" charset="0"/>
              </a:rPr>
              <a:t>other </a:t>
            </a:r>
            <a:r>
              <a:rPr sz="1600" spc="-15" dirty="0">
                <a:latin typeface="Arial" panose="020B0604020202020204" pitchFamily="34" charset="0"/>
                <a:cs typeface="Arial" panose="020B0604020202020204" pitchFamily="34" charset="0"/>
              </a:rPr>
              <a:t>warning </a:t>
            </a:r>
            <a:r>
              <a:rPr sz="1600" spc="-5" dirty="0">
                <a:latin typeface="Arial" panose="020B0604020202020204" pitchFamily="34" charset="0"/>
                <a:cs typeface="Arial" panose="020B0604020202020204" pitchFamily="34" charset="0"/>
              </a:rPr>
              <a:t>signs of </a:t>
            </a:r>
            <a:r>
              <a:rPr sz="1600" dirty="0">
                <a:latin typeface="Arial" panose="020B0604020202020204" pitchFamily="34" charset="0"/>
                <a:cs typeface="Arial" panose="020B0604020202020204" pitchFamily="34" charset="0"/>
              </a:rPr>
              <a:t>possible violence, </a:t>
            </a:r>
            <a:r>
              <a:rPr sz="1600" spc="-10" dirty="0">
                <a:latin typeface="Arial" panose="020B0604020202020204" pitchFamily="34" charset="0"/>
                <a:cs typeface="Arial" panose="020B0604020202020204" pitchFamily="34" charset="0"/>
              </a:rPr>
              <a:t>be prepared  to </a:t>
            </a:r>
            <a:r>
              <a:rPr sz="1600" spc="-5" dirty="0">
                <a:latin typeface="Arial" panose="020B0604020202020204" pitchFamily="34" charset="0"/>
                <a:cs typeface="Arial" panose="020B0604020202020204" pitchFamily="34" charset="0"/>
              </a:rPr>
              <a:t>respond appropriately. </a:t>
            </a:r>
            <a:r>
              <a:rPr sz="1600" spc="5" dirty="0">
                <a:latin typeface="Arial" panose="020B0604020202020204" pitchFamily="34" charset="0"/>
                <a:cs typeface="Arial" panose="020B0604020202020204" pitchFamily="34" charset="0"/>
              </a:rPr>
              <a:t>If </a:t>
            </a:r>
            <a:r>
              <a:rPr sz="1600" spc="-5" dirty="0">
                <a:latin typeface="Arial" panose="020B0604020202020204" pitchFamily="34" charset="0"/>
                <a:cs typeface="Arial" panose="020B0604020202020204" pitchFamily="34" charset="0"/>
              </a:rPr>
              <a:t>you </a:t>
            </a:r>
            <a:r>
              <a:rPr sz="1600" spc="-10" dirty="0">
                <a:latin typeface="Arial" panose="020B0604020202020204" pitchFamily="34" charset="0"/>
                <a:cs typeface="Arial" panose="020B0604020202020204" pitchFamily="34" charset="0"/>
              </a:rPr>
              <a:t>are </a:t>
            </a:r>
            <a:r>
              <a:rPr sz="1600" spc="-5" dirty="0">
                <a:latin typeface="Arial" panose="020B0604020202020204" pitchFamily="34" charset="0"/>
                <a:cs typeface="Arial" panose="020B0604020202020204" pitchFamily="34" charset="0"/>
              </a:rPr>
              <a:t>interacting </a:t>
            </a:r>
            <a:r>
              <a:rPr sz="1600" spc="-15" dirty="0">
                <a:latin typeface="Arial" panose="020B0604020202020204" pitchFamily="34" charset="0"/>
                <a:cs typeface="Arial" panose="020B0604020202020204" pitchFamily="34" charset="0"/>
              </a:rPr>
              <a:t>with </a:t>
            </a:r>
            <a:r>
              <a:rPr sz="1600" spc="-5" dirty="0">
                <a:latin typeface="Arial" panose="020B0604020202020204" pitchFamily="34" charset="0"/>
                <a:cs typeface="Arial" panose="020B0604020202020204" pitchFamily="34" charset="0"/>
              </a:rPr>
              <a:t>a potentially </a:t>
            </a:r>
            <a:r>
              <a:rPr sz="1600" spc="-5" dirty="0" smtClean="0">
                <a:latin typeface="Arial" panose="020B0604020202020204" pitchFamily="34" charset="0"/>
                <a:cs typeface="Arial" panose="020B0604020202020204" pitchFamily="34" charset="0"/>
              </a:rPr>
              <a:t>aggressive </a:t>
            </a:r>
            <a:r>
              <a:rPr sz="1600" spc="-5" dirty="0">
                <a:latin typeface="Arial" panose="020B0604020202020204" pitchFamily="34" charset="0"/>
                <a:cs typeface="Arial" panose="020B0604020202020204" pitchFamily="34" charset="0"/>
              </a:rPr>
              <a:t>or </a:t>
            </a:r>
            <a:r>
              <a:rPr sz="1600" dirty="0">
                <a:latin typeface="Arial" panose="020B0604020202020204" pitchFamily="34" charset="0"/>
                <a:cs typeface="Arial" panose="020B0604020202020204" pitchFamily="34" charset="0"/>
              </a:rPr>
              <a:t>violent </a:t>
            </a:r>
            <a:r>
              <a:rPr sz="1600" spc="-5" dirty="0">
                <a:latin typeface="Arial" panose="020B0604020202020204" pitchFamily="34" charset="0"/>
                <a:cs typeface="Arial" panose="020B0604020202020204" pitchFamily="34" charset="0"/>
              </a:rPr>
              <a:t>person, </a:t>
            </a:r>
            <a:r>
              <a:rPr sz="1600" spc="-10" dirty="0">
                <a:latin typeface="Arial" panose="020B0604020202020204" pitchFamily="34" charset="0"/>
                <a:cs typeface="Arial" panose="020B0604020202020204" pitchFamily="34" charset="0"/>
              </a:rPr>
              <a:t>there </a:t>
            </a:r>
            <a:r>
              <a:rPr sz="1600" spc="-5" dirty="0">
                <a:latin typeface="Arial" panose="020B0604020202020204" pitchFamily="34" charset="0"/>
                <a:cs typeface="Arial" panose="020B0604020202020204" pitchFamily="34" charset="0"/>
              </a:rPr>
              <a:t>are </a:t>
            </a:r>
            <a:r>
              <a:rPr sz="1600" spc="-10" dirty="0">
                <a:latin typeface="Arial" panose="020B0604020202020204" pitchFamily="34" charset="0"/>
                <a:cs typeface="Arial" panose="020B0604020202020204" pitchFamily="34" charset="0"/>
              </a:rPr>
              <a:t>certain </a:t>
            </a:r>
            <a:r>
              <a:rPr sz="1600" spc="-5" dirty="0">
                <a:latin typeface="Arial" panose="020B0604020202020204" pitchFamily="34" charset="0"/>
                <a:cs typeface="Arial" panose="020B0604020202020204" pitchFamily="34" charset="0"/>
              </a:rPr>
              <a:t>guidelines </a:t>
            </a:r>
            <a:r>
              <a:rPr sz="1600" dirty="0">
                <a:latin typeface="Arial" panose="020B0604020202020204" pitchFamily="34" charset="0"/>
                <a:cs typeface="Arial" panose="020B0604020202020204" pitchFamily="34" charset="0"/>
              </a:rPr>
              <a:t>you </a:t>
            </a:r>
            <a:r>
              <a:rPr sz="1600" spc="-5" dirty="0">
                <a:latin typeface="Arial" panose="020B0604020202020204" pitchFamily="34" charset="0"/>
                <a:cs typeface="Arial" panose="020B0604020202020204" pitchFamily="34" charset="0"/>
              </a:rPr>
              <a:t>should</a:t>
            </a:r>
            <a:r>
              <a:rPr sz="1600" spc="8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follow.</a:t>
            </a:r>
            <a:endParaRPr sz="1600" dirty="0">
              <a:latin typeface="Arial" panose="020B0604020202020204" pitchFamily="34" charset="0"/>
              <a:cs typeface="Arial" panose="020B0604020202020204" pitchFamily="34" charset="0"/>
            </a:endParaRPr>
          </a:p>
        </p:txBody>
      </p:sp>
      <p:sp>
        <p:nvSpPr>
          <p:cNvPr id="6" name="object 9"/>
          <p:cNvSpPr/>
          <p:nvPr/>
        </p:nvSpPr>
        <p:spPr>
          <a:xfrm>
            <a:off x="294637" y="2233914"/>
            <a:ext cx="1812289" cy="462280"/>
          </a:xfrm>
          <a:custGeom>
            <a:avLst/>
            <a:gdLst/>
            <a:ahLst/>
            <a:cxnLst/>
            <a:rect l="l" t="t" r="r" b="b"/>
            <a:pathLst>
              <a:path w="1812289" h="462280">
                <a:moveTo>
                  <a:pt x="0" y="461772"/>
                </a:moveTo>
                <a:lnTo>
                  <a:pt x="1812036" y="461772"/>
                </a:lnTo>
                <a:lnTo>
                  <a:pt x="1812036" y="0"/>
                </a:lnTo>
                <a:lnTo>
                  <a:pt x="0" y="0"/>
                </a:lnTo>
                <a:lnTo>
                  <a:pt x="0" y="461772"/>
                </a:lnTo>
                <a:close/>
              </a:path>
            </a:pathLst>
          </a:custGeom>
          <a:solidFill>
            <a:schemeClr val="accent1"/>
          </a:solidFill>
        </p:spPr>
        <p:txBody>
          <a:bodyPr wrap="square" lIns="0" tIns="0" rIns="0" bIns="0" rtlCol="0"/>
          <a:lstStyle/>
          <a:p>
            <a:endParaRPr/>
          </a:p>
        </p:txBody>
      </p:sp>
      <p:sp>
        <p:nvSpPr>
          <p:cNvPr id="7" name="object 9"/>
          <p:cNvSpPr/>
          <p:nvPr/>
        </p:nvSpPr>
        <p:spPr>
          <a:xfrm>
            <a:off x="2623859" y="2233914"/>
            <a:ext cx="1812289" cy="462280"/>
          </a:xfrm>
          <a:custGeom>
            <a:avLst/>
            <a:gdLst/>
            <a:ahLst/>
            <a:cxnLst/>
            <a:rect l="l" t="t" r="r" b="b"/>
            <a:pathLst>
              <a:path w="1812289" h="462280">
                <a:moveTo>
                  <a:pt x="0" y="461772"/>
                </a:moveTo>
                <a:lnTo>
                  <a:pt x="1812036" y="461772"/>
                </a:lnTo>
                <a:lnTo>
                  <a:pt x="1812036" y="0"/>
                </a:lnTo>
                <a:lnTo>
                  <a:pt x="0" y="0"/>
                </a:lnTo>
                <a:lnTo>
                  <a:pt x="0" y="461772"/>
                </a:lnTo>
                <a:close/>
              </a:path>
            </a:pathLst>
          </a:custGeom>
          <a:solidFill>
            <a:schemeClr val="accent1"/>
          </a:solidFill>
        </p:spPr>
        <p:txBody>
          <a:bodyPr wrap="square" lIns="0" tIns="0" rIns="0" bIns="0" rtlCol="0"/>
          <a:lstStyle/>
          <a:p>
            <a:pPr marL="136525">
              <a:lnSpc>
                <a:spcPct val="100000"/>
              </a:lnSpc>
              <a:spcBef>
                <a:spcPts val="640"/>
              </a:spcBef>
            </a:pPr>
            <a:r>
              <a:rPr lang="en-US" spc="-5">
                <a:solidFill>
                  <a:srgbClr val="FFFFFF"/>
                </a:solidFill>
                <a:cs typeface="Century Gothic"/>
              </a:rPr>
              <a:t>Speak</a:t>
            </a:r>
            <a:r>
              <a:rPr lang="en-US" spc="-75">
                <a:solidFill>
                  <a:srgbClr val="FFFFFF"/>
                </a:solidFill>
                <a:cs typeface="Century Gothic"/>
              </a:rPr>
              <a:t> </a:t>
            </a:r>
            <a:r>
              <a:rPr lang="en-US">
                <a:solidFill>
                  <a:srgbClr val="FFFFFF"/>
                </a:solidFill>
                <a:cs typeface="Century Gothic"/>
              </a:rPr>
              <a:t>Calmly</a:t>
            </a:r>
            <a:endParaRPr lang="en-US" dirty="0">
              <a:cs typeface="Century Gothic"/>
            </a:endParaRPr>
          </a:p>
        </p:txBody>
      </p:sp>
      <p:sp>
        <p:nvSpPr>
          <p:cNvPr id="8" name="object 9"/>
          <p:cNvSpPr/>
          <p:nvPr/>
        </p:nvSpPr>
        <p:spPr>
          <a:xfrm>
            <a:off x="4748391" y="2233914"/>
            <a:ext cx="1812289" cy="485886"/>
          </a:xfrm>
          <a:custGeom>
            <a:avLst/>
            <a:gdLst/>
            <a:ahLst/>
            <a:cxnLst/>
            <a:rect l="l" t="t" r="r" b="b"/>
            <a:pathLst>
              <a:path w="1812289" h="462280">
                <a:moveTo>
                  <a:pt x="0" y="461772"/>
                </a:moveTo>
                <a:lnTo>
                  <a:pt x="1812036" y="461772"/>
                </a:lnTo>
                <a:lnTo>
                  <a:pt x="1812036" y="0"/>
                </a:lnTo>
                <a:lnTo>
                  <a:pt x="0" y="0"/>
                </a:lnTo>
                <a:lnTo>
                  <a:pt x="0" y="461772"/>
                </a:lnTo>
                <a:close/>
              </a:path>
            </a:pathLst>
          </a:custGeom>
          <a:solidFill>
            <a:schemeClr val="accent1"/>
          </a:solidFill>
        </p:spPr>
        <p:txBody>
          <a:bodyPr wrap="square" lIns="0" tIns="0" rIns="0" bIns="0" rtlCol="0"/>
          <a:lstStyle/>
          <a:p>
            <a:pPr marL="142240">
              <a:lnSpc>
                <a:spcPct val="100000"/>
              </a:lnSpc>
              <a:spcBef>
                <a:spcPts val="640"/>
              </a:spcBef>
            </a:pPr>
            <a:r>
              <a:rPr lang="en-US" dirty="0">
                <a:solidFill>
                  <a:srgbClr val="FFFFFF"/>
                </a:solidFill>
                <a:cs typeface="Century Gothic"/>
              </a:rPr>
              <a:t>Remain</a:t>
            </a:r>
            <a:r>
              <a:rPr lang="en-US" spc="-100" dirty="0">
                <a:solidFill>
                  <a:srgbClr val="FFFFFF"/>
                </a:solidFill>
                <a:cs typeface="Century Gothic"/>
              </a:rPr>
              <a:t> </a:t>
            </a:r>
            <a:r>
              <a:rPr lang="en-US" dirty="0">
                <a:solidFill>
                  <a:srgbClr val="FFFFFF"/>
                </a:solidFill>
                <a:cs typeface="Century Gothic"/>
              </a:rPr>
              <a:t>Polite</a:t>
            </a:r>
            <a:endParaRPr lang="en-US" dirty="0">
              <a:cs typeface="Century Gothic"/>
            </a:endParaRPr>
          </a:p>
        </p:txBody>
      </p:sp>
      <p:sp>
        <p:nvSpPr>
          <p:cNvPr id="9" name="object 9"/>
          <p:cNvSpPr/>
          <p:nvPr/>
        </p:nvSpPr>
        <p:spPr>
          <a:xfrm>
            <a:off x="6872924" y="2261106"/>
            <a:ext cx="1812289" cy="462280"/>
          </a:xfrm>
          <a:custGeom>
            <a:avLst/>
            <a:gdLst/>
            <a:ahLst/>
            <a:cxnLst/>
            <a:rect l="l" t="t" r="r" b="b"/>
            <a:pathLst>
              <a:path w="1812289" h="462280">
                <a:moveTo>
                  <a:pt x="0" y="461772"/>
                </a:moveTo>
                <a:lnTo>
                  <a:pt x="1812036" y="461772"/>
                </a:lnTo>
                <a:lnTo>
                  <a:pt x="1812036" y="0"/>
                </a:lnTo>
                <a:lnTo>
                  <a:pt x="0" y="0"/>
                </a:lnTo>
                <a:lnTo>
                  <a:pt x="0" y="461772"/>
                </a:lnTo>
                <a:close/>
              </a:path>
            </a:pathLst>
          </a:custGeom>
          <a:solidFill>
            <a:schemeClr val="accent1"/>
          </a:solidFill>
        </p:spPr>
        <p:txBody>
          <a:bodyPr wrap="square" lIns="0" tIns="0" rIns="0" bIns="0" rtlCol="0"/>
          <a:lstStyle/>
          <a:p>
            <a:pPr marL="256540">
              <a:lnSpc>
                <a:spcPct val="100000"/>
              </a:lnSpc>
              <a:spcBef>
                <a:spcPts val="640"/>
              </a:spcBef>
            </a:pPr>
            <a:r>
              <a:rPr lang="en-US" spc="-5">
                <a:solidFill>
                  <a:srgbClr val="FFFFFF"/>
                </a:solidFill>
                <a:cs typeface="Century Gothic"/>
              </a:rPr>
              <a:t>Be</a:t>
            </a:r>
            <a:r>
              <a:rPr lang="en-US" spc="-65">
                <a:solidFill>
                  <a:srgbClr val="FFFFFF"/>
                </a:solidFill>
                <a:cs typeface="Century Gothic"/>
              </a:rPr>
              <a:t> </a:t>
            </a:r>
            <a:r>
              <a:rPr lang="en-US">
                <a:solidFill>
                  <a:srgbClr val="FFFFFF"/>
                </a:solidFill>
                <a:cs typeface="Century Gothic"/>
              </a:rPr>
              <a:t>Sensitive</a:t>
            </a:r>
            <a:endParaRPr lang="en-US" dirty="0">
              <a:cs typeface="Century Gothic"/>
            </a:endParaRPr>
          </a:p>
        </p:txBody>
      </p:sp>
      <p:sp>
        <p:nvSpPr>
          <p:cNvPr id="10" name="object 11"/>
          <p:cNvSpPr txBox="1"/>
          <p:nvPr/>
        </p:nvSpPr>
        <p:spPr>
          <a:xfrm>
            <a:off x="294637" y="2233914"/>
            <a:ext cx="1972275" cy="276999"/>
          </a:xfrm>
          <a:prstGeom prst="rect">
            <a:avLst/>
          </a:prstGeom>
        </p:spPr>
        <p:txBody>
          <a:bodyPr vert="horz" wrap="square" lIns="0" tIns="0" rIns="0" bIns="0" rtlCol="0">
            <a:spAutoFit/>
          </a:bodyPr>
          <a:lstStyle/>
          <a:p>
            <a:pPr marL="12700" marR="5080" indent="5715">
              <a:lnSpc>
                <a:spcPct val="100000"/>
              </a:lnSpc>
            </a:pPr>
            <a:r>
              <a:rPr sz="1800" dirty="0">
                <a:solidFill>
                  <a:schemeClr val="bg1"/>
                </a:solidFill>
                <a:latin typeface="Arial" panose="020B0604020202020204" pitchFamily="34" charset="0"/>
                <a:cs typeface="Arial" panose="020B0604020202020204" pitchFamily="34" charset="0"/>
              </a:rPr>
              <a:t>Pos</a:t>
            </a:r>
            <a:r>
              <a:rPr sz="1800" spc="15" dirty="0">
                <a:solidFill>
                  <a:schemeClr val="bg1"/>
                </a:solidFill>
                <a:latin typeface="Arial" panose="020B0604020202020204" pitchFamily="34" charset="0"/>
                <a:cs typeface="Arial" panose="020B0604020202020204" pitchFamily="34" charset="0"/>
              </a:rPr>
              <a:t>i</a:t>
            </a:r>
            <a:r>
              <a:rPr sz="1800" spc="-15" dirty="0">
                <a:solidFill>
                  <a:schemeClr val="bg1"/>
                </a:solidFill>
                <a:latin typeface="Arial" panose="020B0604020202020204" pitchFamily="34" charset="0"/>
                <a:cs typeface="Arial" panose="020B0604020202020204" pitchFamily="34" charset="0"/>
              </a:rPr>
              <a:t>t</a:t>
            </a:r>
            <a:r>
              <a:rPr sz="1800" spc="20" dirty="0">
                <a:solidFill>
                  <a:schemeClr val="bg1"/>
                </a:solidFill>
                <a:latin typeface="Arial" panose="020B0604020202020204" pitchFamily="34" charset="0"/>
                <a:cs typeface="Arial" panose="020B0604020202020204" pitchFamily="34" charset="0"/>
              </a:rPr>
              <a:t>i</a:t>
            </a:r>
            <a:r>
              <a:rPr sz="1800" dirty="0">
                <a:solidFill>
                  <a:schemeClr val="bg1"/>
                </a:solidFill>
                <a:latin typeface="Arial" panose="020B0604020202020204" pitchFamily="34" charset="0"/>
                <a:cs typeface="Arial" panose="020B0604020202020204" pitchFamily="34" charset="0"/>
              </a:rPr>
              <a:t>on </a:t>
            </a:r>
            <a:r>
              <a:rPr sz="1800" spc="10" dirty="0" smtClean="0">
                <a:solidFill>
                  <a:schemeClr val="bg1"/>
                </a:solidFill>
                <a:latin typeface="Arial" panose="020B0604020202020204" pitchFamily="34" charset="0"/>
                <a:cs typeface="Arial" panose="020B0604020202020204" pitchFamily="34" charset="0"/>
              </a:rPr>
              <a:t>Y</a:t>
            </a:r>
            <a:r>
              <a:rPr sz="1800" dirty="0" smtClean="0">
                <a:solidFill>
                  <a:schemeClr val="bg1"/>
                </a:solidFill>
                <a:latin typeface="Arial" panose="020B0604020202020204" pitchFamily="34" charset="0"/>
                <a:cs typeface="Arial" panose="020B0604020202020204" pitchFamily="34" charset="0"/>
              </a:rPr>
              <a:t>o</a:t>
            </a:r>
            <a:r>
              <a:rPr sz="1800" spc="-10" dirty="0" smtClean="0">
                <a:solidFill>
                  <a:schemeClr val="bg1"/>
                </a:solidFill>
                <a:latin typeface="Arial" panose="020B0604020202020204" pitchFamily="34" charset="0"/>
                <a:cs typeface="Arial" panose="020B0604020202020204" pitchFamily="34" charset="0"/>
              </a:rPr>
              <a:t>u</a:t>
            </a:r>
            <a:r>
              <a:rPr sz="1800" dirty="0" smtClean="0">
                <a:solidFill>
                  <a:schemeClr val="bg1"/>
                </a:solidFill>
                <a:latin typeface="Arial" panose="020B0604020202020204" pitchFamily="34" charset="0"/>
                <a:cs typeface="Arial" panose="020B0604020202020204" pitchFamily="34" charset="0"/>
              </a:rPr>
              <a:t>rs</a:t>
            </a:r>
            <a:r>
              <a:rPr sz="1800" spc="-15" dirty="0" smtClean="0">
                <a:solidFill>
                  <a:schemeClr val="bg1"/>
                </a:solidFill>
                <a:latin typeface="Arial" panose="020B0604020202020204" pitchFamily="34" charset="0"/>
                <a:cs typeface="Arial" panose="020B0604020202020204" pitchFamily="34" charset="0"/>
              </a:rPr>
              <a:t>e</a:t>
            </a:r>
            <a:r>
              <a:rPr sz="1800" spc="10" dirty="0" smtClean="0">
                <a:solidFill>
                  <a:schemeClr val="bg1"/>
                </a:solidFill>
                <a:latin typeface="Arial" panose="020B0604020202020204" pitchFamily="34" charset="0"/>
                <a:cs typeface="Arial" panose="020B0604020202020204" pitchFamily="34" charset="0"/>
              </a:rPr>
              <a:t>l</a:t>
            </a:r>
            <a:r>
              <a:rPr sz="1800" dirty="0" smtClean="0">
                <a:solidFill>
                  <a:schemeClr val="bg1"/>
                </a:solidFill>
                <a:latin typeface="Arial" panose="020B0604020202020204" pitchFamily="34" charset="0"/>
                <a:cs typeface="Arial" panose="020B0604020202020204" pitchFamily="34" charset="0"/>
              </a:rPr>
              <a:t>f</a:t>
            </a:r>
            <a:endParaRPr sz="18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294636" y="2786098"/>
            <a:ext cx="1812289" cy="954107"/>
          </a:xfrm>
          <a:prstGeom prst="rect">
            <a:avLst/>
          </a:prstGeom>
        </p:spPr>
        <p:txBody>
          <a:bodyPr wrap="square">
            <a:spAutoFit/>
          </a:bodyPr>
          <a:lstStyle/>
          <a:p>
            <a:pPr marL="12065" marR="5080" indent="-3810" algn="ctr">
              <a:lnSpc>
                <a:spcPct val="100000"/>
              </a:lnSpc>
            </a:pPr>
            <a:r>
              <a:rPr lang="en-US" sz="1400" dirty="0">
                <a:latin typeface="Arial" panose="020B0604020202020204" pitchFamily="34" charset="0"/>
                <a:cs typeface="Arial" panose="020B0604020202020204" pitchFamily="34" charset="0"/>
              </a:rPr>
              <a:t>Situate yourself  near a door or</a:t>
            </a:r>
            <a:r>
              <a:rPr lang="en-US" sz="1400" spc="-9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exit  space, </a:t>
            </a:r>
            <a:r>
              <a:rPr lang="en-US" sz="1400" spc="-5" dirty="0">
                <a:latin typeface="Arial" panose="020B0604020202020204" pitchFamily="34" charset="0"/>
                <a:cs typeface="Arial" panose="020B0604020202020204" pitchFamily="34" charset="0"/>
              </a:rPr>
              <a:t>so </a:t>
            </a:r>
            <a:r>
              <a:rPr lang="en-US" sz="1400" dirty="0">
                <a:latin typeface="Arial" panose="020B0604020202020204" pitchFamily="34" charset="0"/>
                <a:cs typeface="Arial" panose="020B0604020202020204" pitchFamily="34" charset="0"/>
              </a:rPr>
              <a:t>you</a:t>
            </a:r>
            <a:r>
              <a:rPr lang="en-US" sz="1400" spc="-12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can  </a:t>
            </a:r>
            <a:r>
              <a:rPr lang="en-US" sz="1400" spc="5" dirty="0">
                <a:latin typeface="Arial" panose="020B0604020202020204" pitchFamily="34" charset="0"/>
                <a:cs typeface="Arial" panose="020B0604020202020204" pitchFamily="34" charset="0"/>
              </a:rPr>
              <a:t>flee if</a:t>
            </a:r>
            <a:r>
              <a:rPr lang="en-US" sz="1400" spc="-130" dirty="0">
                <a:latin typeface="Arial" panose="020B0604020202020204" pitchFamily="34" charset="0"/>
                <a:cs typeface="Arial" panose="020B0604020202020204" pitchFamily="34" charset="0"/>
              </a:rPr>
              <a:t> </a:t>
            </a:r>
            <a:r>
              <a:rPr lang="en-US" sz="1400" spc="-5" dirty="0" smtClean="0">
                <a:latin typeface="Arial" panose="020B0604020202020204" pitchFamily="34" charset="0"/>
                <a:cs typeface="Arial" panose="020B0604020202020204" pitchFamily="34" charset="0"/>
              </a:rPr>
              <a:t>necessary.</a:t>
            </a:r>
            <a:endParaRPr lang="en-US" sz="1400" dirty="0">
              <a:latin typeface="Arial" panose="020B0604020202020204" pitchFamily="34" charset="0"/>
              <a:cs typeface="Arial" panose="020B0604020202020204" pitchFamily="34" charset="0"/>
            </a:endParaRPr>
          </a:p>
        </p:txBody>
      </p:sp>
      <p:sp>
        <p:nvSpPr>
          <p:cNvPr id="12" name="Rectangle 11"/>
          <p:cNvSpPr/>
          <p:nvPr/>
        </p:nvSpPr>
        <p:spPr>
          <a:xfrm>
            <a:off x="2688335" y="2786098"/>
            <a:ext cx="1755179" cy="738664"/>
          </a:xfrm>
          <a:prstGeom prst="rect">
            <a:avLst/>
          </a:prstGeom>
        </p:spPr>
        <p:txBody>
          <a:bodyPr wrap="square">
            <a:spAutoFit/>
          </a:bodyPr>
          <a:lstStyle/>
          <a:p>
            <a:r>
              <a:rPr lang="en-US" sz="1400" spc="-5" dirty="0">
                <a:latin typeface="Arial" panose="020B0604020202020204" pitchFamily="34" charset="0"/>
                <a:cs typeface="Arial" panose="020B0604020202020204" pitchFamily="34" charset="0"/>
              </a:rPr>
              <a:t>Stay </a:t>
            </a:r>
            <a:r>
              <a:rPr lang="en-US" sz="1400" spc="5" dirty="0">
                <a:latin typeface="Arial" panose="020B0604020202020204" pitchFamily="34" charset="0"/>
                <a:cs typeface="Arial" panose="020B0604020202020204" pitchFamily="34" charset="0"/>
              </a:rPr>
              <a:t>Calm, </a:t>
            </a:r>
            <a:r>
              <a:rPr lang="en-US" sz="1400" spc="-5" dirty="0">
                <a:latin typeface="Arial" panose="020B0604020202020204" pitchFamily="34" charset="0"/>
                <a:cs typeface="Arial" panose="020B0604020202020204" pitchFamily="34" charset="0"/>
              </a:rPr>
              <a:t>speak </a:t>
            </a:r>
            <a:r>
              <a:rPr lang="en-US" sz="1400" spc="5" dirty="0">
                <a:latin typeface="Arial" panose="020B0604020202020204" pitchFamily="34" charset="0"/>
                <a:cs typeface="Arial" panose="020B0604020202020204" pitchFamily="34" charset="0"/>
              </a:rPr>
              <a:t>in  low </a:t>
            </a:r>
            <a:r>
              <a:rPr lang="en-US" sz="1400" dirty="0">
                <a:latin typeface="Arial" panose="020B0604020202020204" pitchFamily="34" charset="0"/>
                <a:cs typeface="Arial" panose="020B0604020202020204" pitchFamily="34" charset="0"/>
              </a:rPr>
              <a:t>voice, and</a:t>
            </a:r>
            <a:r>
              <a:rPr lang="en-US" sz="1400" spc="-15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don’t  </a:t>
            </a:r>
            <a:r>
              <a:rPr lang="en-US" sz="1400" spc="-5" dirty="0" smtClean="0">
                <a:latin typeface="Arial" panose="020B0604020202020204" pitchFamily="34" charset="0"/>
                <a:cs typeface="Arial" panose="020B0604020202020204" pitchFamily="34" charset="0"/>
              </a:rPr>
              <a:t>argue.</a:t>
            </a:r>
            <a:endParaRPr lang="en-US" sz="1400" dirty="0"/>
          </a:p>
        </p:txBody>
      </p:sp>
      <p:sp>
        <p:nvSpPr>
          <p:cNvPr id="13" name="Rectangle 12"/>
          <p:cNvSpPr/>
          <p:nvPr/>
        </p:nvSpPr>
        <p:spPr>
          <a:xfrm>
            <a:off x="4627563" y="2786098"/>
            <a:ext cx="1965452" cy="954107"/>
          </a:xfrm>
          <a:prstGeom prst="rect">
            <a:avLst/>
          </a:prstGeom>
        </p:spPr>
        <p:txBody>
          <a:bodyPr wrap="square">
            <a:spAutoFit/>
          </a:bodyPr>
          <a:lstStyle/>
          <a:p>
            <a:pPr marL="12700" marR="5080" indent="-3810" algn="ctr">
              <a:lnSpc>
                <a:spcPct val="100000"/>
              </a:lnSpc>
            </a:pPr>
            <a:r>
              <a:rPr lang="en-US" sz="1400" dirty="0">
                <a:cs typeface="Century Gothic"/>
              </a:rPr>
              <a:t>Treat </a:t>
            </a:r>
            <a:r>
              <a:rPr lang="en-US" sz="1400" spc="-5" dirty="0">
                <a:cs typeface="Century Gothic"/>
              </a:rPr>
              <a:t>the other  person </a:t>
            </a:r>
            <a:r>
              <a:rPr lang="en-US" sz="1400" dirty="0">
                <a:cs typeface="Century Gothic"/>
              </a:rPr>
              <a:t>with</a:t>
            </a:r>
            <a:r>
              <a:rPr lang="en-US" sz="1400" spc="-90" dirty="0">
                <a:cs typeface="Century Gothic"/>
              </a:rPr>
              <a:t> </a:t>
            </a:r>
            <a:r>
              <a:rPr lang="en-US" sz="1400" spc="-5" dirty="0">
                <a:cs typeface="Century Gothic"/>
              </a:rPr>
              <a:t>respect,  </a:t>
            </a:r>
            <a:r>
              <a:rPr lang="en-US" sz="1400" dirty="0">
                <a:cs typeface="Century Gothic"/>
              </a:rPr>
              <a:t>regardless of </a:t>
            </a:r>
            <a:r>
              <a:rPr lang="en-US" sz="1400" spc="5" dirty="0">
                <a:cs typeface="Century Gothic"/>
              </a:rPr>
              <a:t>his </a:t>
            </a:r>
            <a:r>
              <a:rPr lang="en-US" sz="1400" dirty="0">
                <a:cs typeface="Century Gothic"/>
              </a:rPr>
              <a:t>or  her</a:t>
            </a:r>
            <a:r>
              <a:rPr lang="en-US" sz="1400" spc="-60" dirty="0">
                <a:cs typeface="Century Gothic"/>
              </a:rPr>
              <a:t> </a:t>
            </a:r>
            <a:r>
              <a:rPr lang="en-US" sz="1400" spc="-5" dirty="0">
                <a:cs typeface="Century Gothic"/>
              </a:rPr>
              <a:t>behavior.</a:t>
            </a:r>
            <a:endParaRPr lang="en-US" sz="1400" dirty="0">
              <a:cs typeface="Century Gothic"/>
            </a:endParaRPr>
          </a:p>
        </p:txBody>
      </p:sp>
      <p:sp>
        <p:nvSpPr>
          <p:cNvPr id="14" name="Rectangle 13"/>
          <p:cNvSpPr/>
          <p:nvPr/>
        </p:nvSpPr>
        <p:spPr>
          <a:xfrm>
            <a:off x="7053417" y="2875426"/>
            <a:ext cx="1631796" cy="954107"/>
          </a:xfrm>
          <a:prstGeom prst="rect">
            <a:avLst/>
          </a:prstGeom>
        </p:spPr>
        <p:txBody>
          <a:bodyPr wrap="square">
            <a:spAutoFit/>
          </a:bodyPr>
          <a:lstStyle/>
          <a:p>
            <a:r>
              <a:rPr lang="en-US" sz="1400" dirty="0">
                <a:cs typeface="Century Gothic"/>
              </a:rPr>
              <a:t>Listen with  empathy; </a:t>
            </a:r>
            <a:r>
              <a:rPr lang="en-US" sz="1400" spc="5" dirty="0">
                <a:cs typeface="Century Gothic"/>
              </a:rPr>
              <a:t>avoid  </a:t>
            </a:r>
            <a:r>
              <a:rPr lang="en-US" sz="1400" dirty="0">
                <a:cs typeface="Century Gothic"/>
              </a:rPr>
              <a:t>being</a:t>
            </a:r>
            <a:r>
              <a:rPr lang="en-US" sz="1400" spc="-110" dirty="0">
                <a:cs typeface="Century Gothic"/>
              </a:rPr>
              <a:t> </a:t>
            </a:r>
            <a:r>
              <a:rPr lang="en-US" sz="1400" spc="-5" dirty="0">
                <a:cs typeface="Century Gothic"/>
              </a:rPr>
              <a:t>judgmental  </a:t>
            </a:r>
            <a:r>
              <a:rPr lang="en-US" sz="1400" dirty="0">
                <a:cs typeface="Century Gothic"/>
              </a:rPr>
              <a:t>or</a:t>
            </a:r>
            <a:r>
              <a:rPr lang="en-US" sz="1400" spc="-100" dirty="0">
                <a:cs typeface="Century Gothic"/>
              </a:rPr>
              <a:t> </a:t>
            </a:r>
            <a:r>
              <a:rPr lang="en-US" sz="1400" dirty="0" smtClean="0">
                <a:cs typeface="Century Gothic"/>
              </a:rPr>
              <a:t>defensive.</a:t>
            </a:r>
            <a:endParaRPr lang="en-US" sz="1400" dirty="0"/>
          </a:p>
        </p:txBody>
      </p:sp>
      <p:sp>
        <p:nvSpPr>
          <p:cNvPr id="15" name="object 15"/>
          <p:cNvSpPr txBox="1"/>
          <p:nvPr/>
        </p:nvSpPr>
        <p:spPr>
          <a:xfrm>
            <a:off x="1084580" y="4039694"/>
            <a:ext cx="1812289" cy="359073"/>
          </a:xfrm>
          <a:prstGeom prst="rect">
            <a:avLst/>
          </a:prstGeom>
          <a:solidFill>
            <a:schemeClr val="accent1"/>
          </a:solidFill>
          <a:ln w="15240">
            <a:solidFill>
              <a:srgbClr val="911743"/>
            </a:solidFill>
          </a:ln>
        </p:spPr>
        <p:txBody>
          <a:bodyPr vert="horz" wrap="square" lIns="0" tIns="81280" rIns="0" bIns="0" rtlCol="0">
            <a:spAutoFit/>
          </a:bodyPr>
          <a:lstStyle/>
          <a:p>
            <a:pPr marL="147320">
              <a:lnSpc>
                <a:spcPct val="100000"/>
              </a:lnSpc>
              <a:spcBef>
                <a:spcPts val="640"/>
              </a:spcBef>
            </a:pPr>
            <a:r>
              <a:rPr sz="1800" dirty="0">
                <a:solidFill>
                  <a:srgbClr val="FFFFFF"/>
                </a:solidFill>
                <a:cs typeface="Century Gothic"/>
              </a:rPr>
              <a:t>Pay</a:t>
            </a:r>
            <a:r>
              <a:rPr sz="1800" spc="-95" dirty="0">
                <a:solidFill>
                  <a:srgbClr val="FFFFFF"/>
                </a:solidFill>
                <a:cs typeface="Century Gothic"/>
              </a:rPr>
              <a:t> </a:t>
            </a:r>
            <a:r>
              <a:rPr sz="1800" spc="-5" dirty="0">
                <a:solidFill>
                  <a:srgbClr val="FFFFFF"/>
                </a:solidFill>
                <a:cs typeface="Century Gothic"/>
              </a:rPr>
              <a:t>Attention</a:t>
            </a:r>
            <a:endParaRPr sz="1800" dirty="0">
              <a:cs typeface="Century Gothic"/>
            </a:endParaRPr>
          </a:p>
        </p:txBody>
      </p:sp>
      <p:sp>
        <p:nvSpPr>
          <p:cNvPr id="16" name="object 15"/>
          <p:cNvSpPr txBox="1"/>
          <p:nvPr/>
        </p:nvSpPr>
        <p:spPr>
          <a:xfrm>
            <a:off x="3661375" y="3963522"/>
            <a:ext cx="1549545" cy="636072"/>
          </a:xfrm>
          <a:prstGeom prst="rect">
            <a:avLst/>
          </a:prstGeom>
          <a:solidFill>
            <a:schemeClr val="accent1"/>
          </a:solidFill>
          <a:ln w="15240">
            <a:solidFill>
              <a:schemeClr val="accent1"/>
            </a:solidFill>
          </a:ln>
        </p:spPr>
        <p:txBody>
          <a:bodyPr vert="horz" wrap="square" lIns="0" tIns="81280" rIns="0" bIns="0" rtlCol="0">
            <a:spAutoFit/>
          </a:bodyPr>
          <a:lstStyle/>
          <a:p>
            <a:pPr marL="147320">
              <a:lnSpc>
                <a:spcPct val="100000"/>
              </a:lnSpc>
              <a:spcBef>
                <a:spcPts val="640"/>
              </a:spcBef>
            </a:pPr>
            <a:r>
              <a:rPr lang="en-US" sz="1800" dirty="0" smtClean="0">
                <a:solidFill>
                  <a:srgbClr val="FFFFFF"/>
                </a:solidFill>
                <a:cs typeface="Century Gothic"/>
              </a:rPr>
              <a:t>Maintain</a:t>
            </a:r>
            <a:r>
              <a:rPr lang="en-US" sz="1800" dirty="0" smtClean="0">
                <a:solidFill>
                  <a:srgbClr val="FFFFFF"/>
                </a:solidFill>
                <a:latin typeface="Century Gothic"/>
                <a:cs typeface="Century Gothic"/>
              </a:rPr>
              <a:t> </a:t>
            </a:r>
            <a:r>
              <a:rPr lang="en-US" sz="1800" dirty="0" smtClean="0">
                <a:solidFill>
                  <a:srgbClr val="FFFFFF"/>
                </a:solidFill>
                <a:cs typeface="Century Gothic"/>
              </a:rPr>
              <a:t>Distance</a:t>
            </a:r>
            <a:endParaRPr sz="1800" dirty="0">
              <a:cs typeface="Century Gothic"/>
            </a:endParaRPr>
          </a:p>
        </p:txBody>
      </p:sp>
      <p:sp>
        <p:nvSpPr>
          <p:cNvPr id="17" name="object 15"/>
          <p:cNvSpPr txBox="1"/>
          <p:nvPr/>
        </p:nvSpPr>
        <p:spPr>
          <a:xfrm>
            <a:off x="6075008" y="4039695"/>
            <a:ext cx="1884553" cy="359073"/>
          </a:xfrm>
          <a:prstGeom prst="rect">
            <a:avLst/>
          </a:prstGeom>
          <a:solidFill>
            <a:schemeClr val="accent1"/>
          </a:solidFill>
          <a:ln w="15240">
            <a:solidFill>
              <a:srgbClr val="911743"/>
            </a:solidFill>
          </a:ln>
        </p:spPr>
        <p:txBody>
          <a:bodyPr vert="horz" wrap="square" lIns="0" tIns="81280" rIns="0" bIns="0" rtlCol="0">
            <a:spAutoFit/>
          </a:bodyPr>
          <a:lstStyle/>
          <a:p>
            <a:pPr marL="147320">
              <a:lnSpc>
                <a:spcPct val="100000"/>
              </a:lnSpc>
              <a:spcBef>
                <a:spcPts val="640"/>
              </a:spcBef>
            </a:pPr>
            <a:r>
              <a:rPr lang="en-US" sz="1800" dirty="0" smtClean="0">
                <a:solidFill>
                  <a:srgbClr val="FFFFFF"/>
                </a:solidFill>
                <a:cs typeface="Century Gothic"/>
              </a:rPr>
              <a:t>    Call 911</a:t>
            </a:r>
            <a:endParaRPr sz="1800" dirty="0">
              <a:cs typeface="Century Gothic"/>
            </a:endParaRPr>
          </a:p>
        </p:txBody>
      </p:sp>
      <p:sp>
        <p:nvSpPr>
          <p:cNvPr id="18" name="object 24"/>
          <p:cNvSpPr txBox="1"/>
          <p:nvPr/>
        </p:nvSpPr>
        <p:spPr>
          <a:xfrm>
            <a:off x="1084580" y="4736204"/>
            <a:ext cx="1624330" cy="861774"/>
          </a:xfrm>
          <a:prstGeom prst="rect">
            <a:avLst/>
          </a:prstGeom>
        </p:spPr>
        <p:txBody>
          <a:bodyPr vert="horz" wrap="square" lIns="0" tIns="0" rIns="0" bIns="0" rtlCol="0">
            <a:spAutoFit/>
          </a:bodyPr>
          <a:lstStyle/>
          <a:p>
            <a:pPr marL="12700" marR="5080" indent="-1270" algn="ctr">
              <a:lnSpc>
                <a:spcPct val="100000"/>
              </a:lnSpc>
            </a:pPr>
            <a:r>
              <a:rPr sz="1400" dirty="0">
                <a:cs typeface="Century Gothic"/>
              </a:rPr>
              <a:t>Monitor </a:t>
            </a:r>
            <a:r>
              <a:rPr sz="1400" dirty="0" smtClean="0">
                <a:cs typeface="Century Gothic"/>
              </a:rPr>
              <a:t>non-verbal </a:t>
            </a:r>
            <a:r>
              <a:rPr sz="1400" spc="-5" dirty="0">
                <a:cs typeface="Century Gothic"/>
              </a:rPr>
              <a:t>clues</a:t>
            </a:r>
            <a:r>
              <a:rPr sz="1400" spc="-100" dirty="0">
                <a:cs typeface="Century Gothic"/>
              </a:rPr>
              <a:t> </a:t>
            </a:r>
            <a:r>
              <a:rPr sz="1400" spc="-5" dirty="0">
                <a:cs typeface="Century Gothic"/>
              </a:rPr>
              <a:t>(tone,  </a:t>
            </a:r>
            <a:r>
              <a:rPr sz="1400" dirty="0">
                <a:cs typeface="Century Gothic"/>
              </a:rPr>
              <a:t>volume, pace</a:t>
            </a:r>
            <a:r>
              <a:rPr sz="1400" dirty="0" smtClean="0">
                <a:cs typeface="Century Gothic"/>
              </a:rPr>
              <a:t>, </a:t>
            </a:r>
            <a:r>
              <a:rPr sz="1400" spc="-5" dirty="0">
                <a:cs typeface="Century Gothic"/>
              </a:rPr>
              <a:t>and </a:t>
            </a:r>
            <a:r>
              <a:rPr sz="1400" dirty="0">
                <a:cs typeface="Century Gothic"/>
              </a:rPr>
              <a:t>body </a:t>
            </a:r>
            <a:r>
              <a:rPr sz="1400" spc="-5" dirty="0" smtClean="0">
                <a:cs typeface="Century Gothic"/>
              </a:rPr>
              <a:t>language</a:t>
            </a:r>
            <a:r>
              <a:rPr sz="1400" spc="-5" dirty="0">
                <a:cs typeface="Century Gothic"/>
              </a:rPr>
              <a:t>).</a:t>
            </a:r>
            <a:endParaRPr sz="1400" dirty="0">
              <a:cs typeface="Century Gothic"/>
            </a:endParaRPr>
          </a:p>
        </p:txBody>
      </p:sp>
      <p:sp>
        <p:nvSpPr>
          <p:cNvPr id="19" name="Rectangle 18"/>
          <p:cNvSpPr/>
          <p:nvPr/>
        </p:nvSpPr>
        <p:spPr>
          <a:xfrm>
            <a:off x="3362307" y="4736204"/>
            <a:ext cx="2147680" cy="954107"/>
          </a:xfrm>
          <a:prstGeom prst="rect">
            <a:avLst/>
          </a:prstGeom>
        </p:spPr>
        <p:txBody>
          <a:bodyPr wrap="square">
            <a:spAutoFit/>
          </a:bodyPr>
          <a:lstStyle/>
          <a:p>
            <a:pPr marL="12065" marR="5080" indent="-4445" algn="ctr">
              <a:lnSpc>
                <a:spcPct val="100000"/>
              </a:lnSpc>
            </a:pPr>
            <a:r>
              <a:rPr lang="en-US" sz="1400" dirty="0">
                <a:cs typeface="Century Gothic"/>
              </a:rPr>
              <a:t>Avoid invasion of  another’s personal  space – </a:t>
            </a:r>
            <a:r>
              <a:rPr lang="en-US" sz="1400" spc="-5" dirty="0">
                <a:cs typeface="Century Gothic"/>
              </a:rPr>
              <a:t>stay at</a:t>
            </a:r>
            <a:r>
              <a:rPr lang="en-US" sz="1400" spc="-80" dirty="0">
                <a:cs typeface="Century Gothic"/>
              </a:rPr>
              <a:t> </a:t>
            </a:r>
            <a:r>
              <a:rPr lang="en-US" sz="1400" dirty="0">
                <a:cs typeface="Century Gothic"/>
              </a:rPr>
              <a:t>least  </a:t>
            </a:r>
            <a:r>
              <a:rPr lang="en-US" sz="1400" spc="-5" dirty="0">
                <a:cs typeface="Century Gothic"/>
              </a:rPr>
              <a:t>three </a:t>
            </a:r>
            <a:r>
              <a:rPr lang="en-US" sz="1400" dirty="0">
                <a:cs typeface="Century Gothic"/>
              </a:rPr>
              <a:t>feet</a:t>
            </a:r>
            <a:r>
              <a:rPr lang="en-US" sz="1400" spc="-60" dirty="0">
                <a:cs typeface="Century Gothic"/>
              </a:rPr>
              <a:t> </a:t>
            </a:r>
            <a:r>
              <a:rPr lang="en-US" sz="1400" dirty="0">
                <a:cs typeface="Century Gothic"/>
              </a:rPr>
              <a:t>away.</a:t>
            </a:r>
          </a:p>
        </p:txBody>
      </p:sp>
      <p:sp>
        <p:nvSpPr>
          <p:cNvPr id="20" name="Rectangle 19"/>
          <p:cNvSpPr/>
          <p:nvPr/>
        </p:nvSpPr>
        <p:spPr>
          <a:xfrm>
            <a:off x="6075008" y="4736204"/>
            <a:ext cx="1956816" cy="738664"/>
          </a:xfrm>
          <a:prstGeom prst="rect">
            <a:avLst/>
          </a:prstGeom>
        </p:spPr>
        <p:txBody>
          <a:bodyPr wrap="square">
            <a:spAutoFit/>
          </a:bodyPr>
          <a:lstStyle/>
          <a:p>
            <a:pPr marL="12700" marR="5080" algn="ctr">
              <a:lnSpc>
                <a:spcPct val="100000"/>
              </a:lnSpc>
            </a:pPr>
            <a:r>
              <a:rPr lang="en-US" sz="1400" spc="5" dirty="0">
                <a:cs typeface="Century Gothic"/>
              </a:rPr>
              <a:t>If </a:t>
            </a:r>
            <a:r>
              <a:rPr lang="en-US" sz="1400" spc="-5" dirty="0">
                <a:cs typeface="Century Gothic"/>
              </a:rPr>
              <a:t>the person </a:t>
            </a:r>
            <a:r>
              <a:rPr lang="en-US" sz="1400" spc="5" dirty="0">
                <a:cs typeface="Century Gothic"/>
              </a:rPr>
              <a:t>is</a:t>
            </a:r>
            <a:r>
              <a:rPr lang="en-US" sz="1400" spc="-130" dirty="0">
                <a:cs typeface="Century Gothic"/>
              </a:rPr>
              <a:t> </a:t>
            </a:r>
            <a:r>
              <a:rPr lang="en-US" sz="1400" dirty="0">
                <a:cs typeface="Century Gothic"/>
              </a:rPr>
              <a:t>out  of control, don’t  </a:t>
            </a:r>
            <a:r>
              <a:rPr lang="en-US" sz="1400" spc="-5" dirty="0">
                <a:cs typeface="Century Gothic"/>
              </a:rPr>
              <a:t>hesitate to </a:t>
            </a:r>
            <a:r>
              <a:rPr lang="en-US" sz="1400" dirty="0">
                <a:cs typeface="Century Gothic"/>
              </a:rPr>
              <a:t>call  911.</a:t>
            </a:r>
          </a:p>
        </p:txBody>
      </p:sp>
    </p:spTree>
    <p:extLst>
      <p:ext uri="{BB962C8B-B14F-4D97-AF65-F5344CB8AC3E}">
        <p14:creationId xmlns:p14="http://schemas.microsoft.com/office/powerpoint/2010/main" val="2171620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6" name="Rectangle 5"/>
          <p:cNvSpPr/>
          <p:nvPr/>
        </p:nvSpPr>
        <p:spPr>
          <a:xfrm>
            <a:off x="-704088" y="1017092"/>
            <a:ext cx="8558784" cy="5016758"/>
          </a:xfrm>
          <a:prstGeom prst="rect">
            <a:avLst/>
          </a:prstGeom>
        </p:spPr>
        <p:txBody>
          <a:bodyPr wrap="square">
            <a:spAutoFit/>
          </a:bodyPr>
          <a:lstStyle/>
          <a:p>
            <a:pPr marL="1138555">
              <a:lnSpc>
                <a:spcPct val="100000"/>
              </a:lnSpc>
            </a:pPr>
            <a:r>
              <a:rPr lang="en-US" spc="-5" dirty="0" smtClean="0"/>
              <a:t>Volunteers </a:t>
            </a:r>
            <a:r>
              <a:rPr lang="en-US" spc="-5" dirty="0"/>
              <a:t>may </a:t>
            </a:r>
            <a:r>
              <a:rPr lang="en-US" spc="-10" dirty="0"/>
              <a:t>not </a:t>
            </a:r>
            <a:r>
              <a:rPr lang="en-US" spc="-5" dirty="0"/>
              <a:t>wear, transport, store, or display firearms or </a:t>
            </a:r>
            <a:r>
              <a:rPr lang="en-US" spc="-10" dirty="0"/>
              <a:t>other dangerous weapons </a:t>
            </a:r>
            <a:r>
              <a:rPr lang="en-US" spc="-5" dirty="0"/>
              <a:t>on </a:t>
            </a:r>
            <a:r>
              <a:rPr lang="en-US" spc="-10" dirty="0"/>
              <a:t>work  premises.</a:t>
            </a:r>
          </a:p>
          <a:p>
            <a:pPr marL="1125855">
              <a:lnSpc>
                <a:spcPct val="100000"/>
              </a:lnSpc>
              <a:spcBef>
                <a:spcPts val="10"/>
              </a:spcBef>
            </a:pPr>
            <a:endParaRPr lang="en-US" sz="2000" dirty="0">
              <a:cs typeface="Times New Roman"/>
            </a:endParaRPr>
          </a:p>
          <a:p>
            <a:pPr marL="1138555">
              <a:lnSpc>
                <a:spcPct val="100000"/>
              </a:lnSpc>
            </a:pPr>
            <a:r>
              <a:rPr lang="en-US" spc="-5" dirty="0" smtClean="0">
                <a:cs typeface="Century Gothic"/>
              </a:rPr>
              <a:t>Volunteers </a:t>
            </a:r>
            <a:r>
              <a:rPr lang="en-US" spc="-15" dirty="0">
                <a:cs typeface="Century Gothic"/>
              </a:rPr>
              <a:t>who </a:t>
            </a:r>
            <a:r>
              <a:rPr lang="en-US" dirty="0">
                <a:cs typeface="Century Gothic"/>
              </a:rPr>
              <a:t>violate rules </a:t>
            </a:r>
            <a:r>
              <a:rPr lang="en-US" spc="-5" dirty="0">
                <a:cs typeface="Century Gothic"/>
              </a:rPr>
              <a:t>face </a:t>
            </a:r>
            <a:r>
              <a:rPr lang="en-US" dirty="0">
                <a:cs typeface="Century Gothic"/>
              </a:rPr>
              <a:t>disciplinary </a:t>
            </a:r>
            <a:r>
              <a:rPr lang="en-US" spc="-5" dirty="0">
                <a:cs typeface="Century Gothic"/>
              </a:rPr>
              <a:t>action, including</a:t>
            </a:r>
            <a:r>
              <a:rPr lang="en-US" dirty="0">
                <a:cs typeface="Century Gothic"/>
              </a:rPr>
              <a:t> </a:t>
            </a:r>
            <a:r>
              <a:rPr lang="en-US" spc="-5" dirty="0">
                <a:cs typeface="Century Gothic"/>
              </a:rPr>
              <a:t>termination.</a:t>
            </a:r>
          </a:p>
          <a:p>
            <a:pPr marL="1125855">
              <a:lnSpc>
                <a:spcPct val="100000"/>
              </a:lnSpc>
              <a:spcBef>
                <a:spcPts val="20"/>
              </a:spcBef>
            </a:pPr>
            <a:endParaRPr lang="en-US" sz="2000" dirty="0">
              <a:cs typeface="Times New Roman"/>
            </a:endParaRPr>
          </a:p>
          <a:p>
            <a:pPr marL="1138555">
              <a:lnSpc>
                <a:spcPct val="100000"/>
              </a:lnSpc>
            </a:pPr>
            <a:r>
              <a:rPr lang="en-US" spc="-10" dirty="0">
                <a:cs typeface="Century Gothic"/>
              </a:rPr>
              <a:t>Dangerous </a:t>
            </a:r>
            <a:r>
              <a:rPr lang="en-US" spc="-15" dirty="0">
                <a:cs typeface="Century Gothic"/>
              </a:rPr>
              <a:t>weapons </a:t>
            </a:r>
            <a:r>
              <a:rPr lang="en-US" spc="-5" dirty="0">
                <a:cs typeface="Century Gothic"/>
              </a:rPr>
              <a:t>include</a:t>
            </a:r>
            <a:r>
              <a:rPr lang="en-US" spc="80" dirty="0">
                <a:cs typeface="Century Gothic"/>
              </a:rPr>
              <a:t> </a:t>
            </a:r>
            <a:r>
              <a:rPr lang="en-US" spc="-5" dirty="0">
                <a:cs typeface="Century Gothic"/>
              </a:rPr>
              <a:t>–</a:t>
            </a:r>
          </a:p>
          <a:p>
            <a:pPr marL="1125855">
              <a:lnSpc>
                <a:spcPct val="100000"/>
              </a:lnSpc>
              <a:spcBef>
                <a:spcPts val="20"/>
              </a:spcBef>
            </a:pPr>
            <a:endParaRPr lang="en-US" sz="2000" dirty="0">
              <a:cs typeface="Times New Roman"/>
            </a:endParaRPr>
          </a:p>
          <a:p>
            <a:pPr marL="2339340" indent="-286385">
              <a:lnSpc>
                <a:spcPct val="100000"/>
              </a:lnSpc>
              <a:buFont typeface="Arial"/>
              <a:buChar char="•"/>
              <a:tabLst>
                <a:tab pos="2339340" algn="l"/>
                <a:tab pos="2339975" algn="l"/>
              </a:tabLst>
            </a:pPr>
            <a:r>
              <a:rPr lang="en-US" spc="-10" dirty="0">
                <a:cs typeface="Century Gothic"/>
              </a:rPr>
              <a:t>Firearms </a:t>
            </a:r>
            <a:r>
              <a:rPr lang="en-US" spc="-5" dirty="0">
                <a:cs typeface="Century Gothic"/>
              </a:rPr>
              <a:t>– loaded/unloaded,</a:t>
            </a:r>
            <a:r>
              <a:rPr lang="en-US" spc="85" dirty="0">
                <a:cs typeface="Century Gothic"/>
              </a:rPr>
              <a:t> </a:t>
            </a:r>
            <a:r>
              <a:rPr lang="en-US" spc="-5" dirty="0">
                <a:cs typeface="Century Gothic"/>
              </a:rPr>
              <a:t>assembled/disassembled</a:t>
            </a:r>
          </a:p>
          <a:p>
            <a:pPr marL="1125855">
              <a:lnSpc>
                <a:spcPct val="100000"/>
              </a:lnSpc>
              <a:spcBef>
                <a:spcPts val="15"/>
              </a:spcBef>
              <a:buClr>
                <a:srgbClr val="FFFFFF"/>
              </a:buClr>
              <a:buFont typeface="Arial"/>
              <a:buChar char="•"/>
            </a:pPr>
            <a:endParaRPr lang="en-US" sz="2000" dirty="0">
              <a:cs typeface="Times New Roman"/>
            </a:endParaRPr>
          </a:p>
          <a:p>
            <a:pPr marL="2339340" indent="-286385">
              <a:lnSpc>
                <a:spcPct val="100000"/>
              </a:lnSpc>
              <a:spcBef>
                <a:spcPts val="5"/>
              </a:spcBef>
              <a:buFont typeface="Arial"/>
              <a:buChar char="•"/>
              <a:tabLst>
                <a:tab pos="2339340" algn="l"/>
                <a:tab pos="2339975" algn="l"/>
              </a:tabLst>
            </a:pPr>
            <a:r>
              <a:rPr lang="en-US" dirty="0">
                <a:cs typeface="Century Gothic"/>
              </a:rPr>
              <a:t>Knives</a:t>
            </a:r>
          </a:p>
          <a:p>
            <a:pPr marL="1125855">
              <a:lnSpc>
                <a:spcPct val="100000"/>
              </a:lnSpc>
              <a:spcBef>
                <a:spcPts val="20"/>
              </a:spcBef>
              <a:buClr>
                <a:srgbClr val="FFFFFF"/>
              </a:buClr>
              <a:buFont typeface="Arial"/>
              <a:buChar char="•"/>
            </a:pPr>
            <a:endParaRPr lang="en-US" sz="2000" dirty="0">
              <a:cs typeface="Times New Roman"/>
            </a:endParaRPr>
          </a:p>
          <a:p>
            <a:pPr marL="2339340" indent="-286385">
              <a:lnSpc>
                <a:spcPct val="100000"/>
              </a:lnSpc>
              <a:buFont typeface="Arial"/>
              <a:buChar char="•"/>
              <a:tabLst>
                <a:tab pos="2339340" algn="l"/>
                <a:tab pos="2339975" algn="l"/>
              </a:tabLst>
            </a:pPr>
            <a:r>
              <a:rPr lang="en-US" dirty="0">
                <a:cs typeface="Century Gothic"/>
              </a:rPr>
              <a:t>Explosive</a:t>
            </a:r>
            <a:r>
              <a:rPr lang="en-US" spc="-90" dirty="0">
                <a:cs typeface="Century Gothic"/>
              </a:rPr>
              <a:t> </a:t>
            </a:r>
            <a:r>
              <a:rPr lang="en-US" spc="-5" dirty="0">
                <a:cs typeface="Century Gothic"/>
              </a:rPr>
              <a:t>materials</a:t>
            </a:r>
          </a:p>
          <a:p>
            <a:pPr marL="1125855">
              <a:lnSpc>
                <a:spcPct val="100000"/>
              </a:lnSpc>
              <a:spcBef>
                <a:spcPts val="20"/>
              </a:spcBef>
              <a:buClr>
                <a:srgbClr val="FFFFFF"/>
              </a:buClr>
              <a:buFont typeface="Arial"/>
              <a:buChar char="•"/>
            </a:pPr>
            <a:endParaRPr lang="en-US" sz="2000" dirty="0">
              <a:cs typeface="Times New Roman"/>
            </a:endParaRPr>
          </a:p>
          <a:p>
            <a:pPr marL="2339340" indent="-286385">
              <a:lnSpc>
                <a:spcPct val="100000"/>
              </a:lnSpc>
              <a:buFont typeface="Arial"/>
              <a:buChar char="•"/>
              <a:tabLst>
                <a:tab pos="2339340" algn="l"/>
                <a:tab pos="2339975" algn="l"/>
              </a:tabLst>
            </a:pPr>
            <a:r>
              <a:rPr lang="en-US" spc="-10" dirty="0">
                <a:cs typeface="Century Gothic"/>
              </a:rPr>
              <a:t>Toxic</a:t>
            </a:r>
            <a:r>
              <a:rPr lang="en-US" spc="-50" dirty="0">
                <a:cs typeface="Century Gothic"/>
              </a:rPr>
              <a:t> </a:t>
            </a:r>
            <a:r>
              <a:rPr lang="en-US" spc="-10" dirty="0">
                <a:cs typeface="Century Gothic"/>
              </a:rPr>
              <a:t>agents</a:t>
            </a:r>
          </a:p>
          <a:p>
            <a:pPr marL="1125855">
              <a:lnSpc>
                <a:spcPct val="100000"/>
              </a:lnSpc>
              <a:spcBef>
                <a:spcPts val="20"/>
              </a:spcBef>
              <a:buClr>
                <a:srgbClr val="FFFFFF"/>
              </a:buClr>
              <a:buFont typeface="Arial"/>
              <a:buChar char="•"/>
            </a:pPr>
            <a:endParaRPr lang="en-US" sz="2000" dirty="0">
              <a:latin typeface="Times New Roman"/>
              <a:cs typeface="Times New Roman"/>
            </a:endParaRPr>
          </a:p>
          <a:p>
            <a:pPr marL="2339340" indent="-286385">
              <a:lnSpc>
                <a:spcPct val="100000"/>
              </a:lnSpc>
              <a:buFont typeface="Arial"/>
              <a:buChar char="•"/>
              <a:tabLst>
                <a:tab pos="2339340" algn="l"/>
                <a:tab pos="2339975" algn="l"/>
              </a:tabLst>
            </a:pPr>
            <a:r>
              <a:rPr lang="en-US" spc="-5" dirty="0">
                <a:cs typeface="Century Gothic"/>
              </a:rPr>
              <a:t>Spray</a:t>
            </a:r>
            <a:r>
              <a:rPr lang="en-US" spc="-40" dirty="0">
                <a:cs typeface="Century Gothic"/>
              </a:rPr>
              <a:t> </a:t>
            </a:r>
            <a:r>
              <a:rPr lang="en-US" spc="-10" dirty="0">
                <a:cs typeface="Century Gothic"/>
              </a:rPr>
              <a:t>irritants</a:t>
            </a:r>
          </a:p>
        </p:txBody>
      </p:sp>
    </p:spTree>
    <p:extLst>
      <p:ext uri="{BB962C8B-B14F-4D97-AF65-F5344CB8AC3E}">
        <p14:creationId xmlns:p14="http://schemas.microsoft.com/office/powerpoint/2010/main" val="2702402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Shooter Event</a:t>
            </a:r>
            <a:endParaRPr lang="en-US" dirty="0"/>
          </a:p>
        </p:txBody>
      </p:sp>
      <p:sp>
        <p:nvSpPr>
          <p:cNvPr id="3" name="Footer Placeholder 2"/>
          <p:cNvSpPr>
            <a:spLocks noGrp="1"/>
          </p:cNvSpPr>
          <p:nvPr>
            <p:ph type="ftr" sz="quarter" idx="3"/>
          </p:nvPr>
        </p:nvSpPr>
        <p:spPr/>
        <p:txBody>
          <a:bodyPr/>
          <a:lstStyle/>
          <a:p>
            <a:r>
              <a:rPr lang="en-US"/>
              <a:t>Delaware North Orientation</a:t>
            </a:r>
          </a:p>
        </p:txBody>
      </p:sp>
      <p:sp>
        <p:nvSpPr>
          <p:cNvPr id="5" name="object 8"/>
          <p:cNvSpPr txBox="1">
            <a:spLocks noGrp="1"/>
          </p:cNvSpPr>
          <p:nvPr>
            <p:ph sz="quarter" idx="10"/>
          </p:nvPr>
        </p:nvSpPr>
        <p:spPr>
          <a:xfrm>
            <a:off x="569913" y="1290638"/>
            <a:ext cx="8115300" cy="2957220"/>
          </a:xfrm>
          <a:prstGeom prst="rect">
            <a:avLst/>
          </a:prstGeom>
        </p:spPr>
        <p:txBody>
          <a:bodyPr vert="horz" wrap="square" lIns="0" tIns="0" rIns="0" bIns="0" rtlCol="0">
            <a:spAutoFit/>
          </a:bodyPr>
          <a:lstStyle/>
          <a:p>
            <a:pPr marL="12700">
              <a:lnSpc>
                <a:spcPct val="100000"/>
              </a:lnSpc>
            </a:pPr>
            <a:r>
              <a:rPr sz="1600" spc="5" dirty="0">
                <a:latin typeface="Arial" panose="020B0604020202020204" pitchFamily="34" charset="0"/>
                <a:cs typeface="Arial" panose="020B0604020202020204" pitchFamily="34" charset="0"/>
              </a:rPr>
              <a:t>An </a:t>
            </a:r>
            <a:r>
              <a:rPr sz="1600" dirty="0">
                <a:latin typeface="Arial" panose="020B0604020202020204" pitchFamily="34" charset="0"/>
                <a:cs typeface="Arial" panose="020B0604020202020204" pitchFamily="34" charset="0"/>
              </a:rPr>
              <a:t>“active </a:t>
            </a:r>
            <a:r>
              <a:rPr sz="1600" spc="-5" dirty="0">
                <a:latin typeface="Arial" panose="020B0604020202020204" pitchFamily="34" charset="0"/>
                <a:cs typeface="Arial" panose="020B0604020202020204" pitchFamily="34" charset="0"/>
              </a:rPr>
              <a:t>shooter” is an </a:t>
            </a:r>
            <a:r>
              <a:rPr sz="1600" dirty="0">
                <a:latin typeface="Arial" panose="020B0604020202020204" pitchFamily="34" charset="0"/>
                <a:cs typeface="Arial" panose="020B0604020202020204" pitchFamily="34" charset="0"/>
              </a:rPr>
              <a:t>individual </a:t>
            </a:r>
            <a:r>
              <a:rPr sz="1600" spc="-15" dirty="0">
                <a:latin typeface="Arial" panose="020B0604020202020204" pitchFamily="34" charset="0"/>
                <a:cs typeface="Arial" panose="020B0604020202020204" pitchFamily="34" charset="0"/>
              </a:rPr>
              <a:t>who </a:t>
            </a:r>
            <a:r>
              <a:rPr sz="1600" spc="-5" dirty="0">
                <a:latin typeface="Arial" panose="020B0604020202020204" pitchFamily="34" charset="0"/>
                <a:cs typeface="Arial" panose="020B0604020202020204" pitchFamily="34" charset="0"/>
              </a:rPr>
              <a:t>is </a:t>
            </a:r>
            <a:r>
              <a:rPr sz="1600" spc="-10" dirty="0">
                <a:latin typeface="Arial" panose="020B0604020202020204" pitchFamily="34" charset="0"/>
                <a:cs typeface="Arial" panose="020B0604020202020204" pitchFamily="34" charset="0"/>
              </a:rPr>
              <a:t>engaged </a:t>
            </a:r>
            <a:r>
              <a:rPr sz="1600" spc="-5" dirty="0">
                <a:latin typeface="Arial" panose="020B0604020202020204" pitchFamily="34" charset="0"/>
                <a:cs typeface="Arial" panose="020B0604020202020204" pitchFamily="34" charset="0"/>
              </a:rPr>
              <a:t>in </a:t>
            </a:r>
            <a:r>
              <a:rPr sz="1600" dirty="0">
                <a:latin typeface="Arial" panose="020B0604020202020204" pitchFamily="34" charset="0"/>
                <a:cs typeface="Arial" panose="020B0604020202020204" pitchFamily="34" charset="0"/>
              </a:rPr>
              <a:t>killing</a:t>
            </a:r>
            <a:r>
              <a:rPr sz="1600" spc="10" dirty="0">
                <a:latin typeface="Arial" panose="020B0604020202020204" pitchFamily="34" charset="0"/>
                <a:cs typeface="Arial" panose="020B0604020202020204" pitchFamily="34" charset="0"/>
              </a:rPr>
              <a:t> </a:t>
            </a:r>
            <a:r>
              <a:rPr sz="1600" spc="-5" dirty="0" smtClean="0">
                <a:latin typeface="Arial" panose="020B0604020202020204" pitchFamily="34" charset="0"/>
                <a:cs typeface="Arial" panose="020B0604020202020204" pitchFamily="34" charset="0"/>
              </a:rPr>
              <a:t>or</a:t>
            </a:r>
            <a:r>
              <a:rPr lang="en-US" sz="1600" spc="-5" dirty="0" smtClean="0">
                <a:latin typeface="Arial" panose="020B0604020202020204" pitchFamily="34" charset="0"/>
                <a:cs typeface="Arial" panose="020B0604020202020204" pitchFamily="34" charset="0"/>
              </a:rPr>
              <a:t> </a:t>
            </a:r>
            <a:r>
              <a:rPr sz="1600" spc="-10" dirty="0" smtClean="0">
                <a:latin typeface="Arial" panose="020B0604020202020204" pitchFamily="34" charset="0"/>
                <a:cs typeface="Arial" panose="020B0604020202020204" pitchFamily="34" charset="0"/>
              </a:rPr>
              <a:t>attempting </a:t>
            </a:r>
            <a:r>
              <a:rPr lang="en-US" sz="1600" spc="-10" dirty="0" smtClean="0">
                <a:latin typeface="Arial" panose="020B0604020202020204" pitchFamily="34" charset="0"/>
                <a:cs typeface="Arial" panose="020B0604020202020204" pitchFamily="34" charset="0"/>
              </a:rPr>
              <a:t>to </a:t>
            </a:r>
            <a:r>
              <a:rPr sz="1600" dirty="0" smtClean="0">
                <a:latin typeface="Arial" panose="020B0604020202020204" pitchFamily="34" charset="0"/>
                <a:cs typeface="Arial" panose="020B0604020202020204" pitchFamily="34" charset="0"/>
              </a:rPr>
              <a:t>kill </a:t>
            </a:r>
            <a:r>
              <a:rPr sz="1600" spc="-5" dirty="0">
                <a:latin typeface="Arial" panose="020B0604020202020204" pitchFamily="34" charset="0"/>
                <a:cs typeface="Arial" panose="020B0604020202020204" pitchFamily="34" charset="0"/>
              </a:rPr>
              <a:t>people in a confined </a:t>
            </a:r>
            <a:r>
              <a:rPr sz="1600" spc="-10" dirty="0">
                <a:latin typeface="Arial" panose="020B0604020202020204" pitchFamily="34" charset="0"/>
                <a:cs typeface="Arial" panose="020B0604020202020204" pitchFamily="34" charset="0"/>
              </a:rPr>
              <a:t>and </a:t>
            </a:r>
            <a:r>
              <a:rPr sz="1600" spc="-5" dirty="0">
                <a:latin typeface="Arial" panose="020B0604020202020204" pitchFamily="34" charset="0"/>
                <a:cs typeface="Arial" panose="020B0604020202020204" pitchFamily="34" charset="0"/>
              </a:rPr>
              <a:t>populated</a:t>
            </a:r>
            <a:r>
              <a:rPr sz="1600" spc="3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area.</a:t>
            </a:r>
            <a:endParaRPr sz="1600" dirty="0">
              <a:latin typeface="Arial" panose="020B0604020202020204" pitchFamily="34" charset="0"/>
              <a:cs typeface="Arial" panose="020B0604020202020204" pitchFamily="34" charset="0"/>
            </a:endParaRPr>
          </a:p>
          <a:p>
            <a:pPr>
              <a:lnSpc>
                <a:spcPct val="100000"/>
              </a:lnSpc>
              <a:spcBef>
                <a:spcPts val="20"/>
              </a:spcBef>
              <a:buClrTx/>
            </a:pPr>
            <a:endParaRPr sz="1650" dirty="0">
              <a:latin typeface="Arial" panose="020B0604020202020204" pitchFamily="34" charset="0"/>
              <a:cs typeface="Arial" panose="020B0604020202020204" pitchFamily="34" charset="0"/>
            </a:endParaRPr>
          </a:p>
          <a:p>
            <a:pPr marL="756285" indent="-286385">
              <a:lnSpc>
                <a:spcPct val="100000"/>
              </a:lnSpc>
              <a:buClrTx/>
              <a:buFont typeface="Arial"/>
              <a:buChar char="•"/>
              <a:tabLst>
                <a:tab pos="756285" algn="l"/>
                <a:tab pos="756920" algn="l"/>
              </a:tabLst>
            </a:pPr>
            <a:r>
              <a:rPr sz="1600" spc="-10" dirty="0">
                <a:latin typeface="Arial" panose="020B0604020202020204" pitchFamily="34" charset="0"/>
                <a:cs typeface="Arial" panose="020B0604020202020204" pitchFamily="34" charset="0"/>
              </a:rPr>
              <a:t>Victims </a:t>
            </a:r>
            <a:r>
              <a:rPr sz="1600" spc="-5" dirty="0">
                <a:latin typeface="Arial" panose="020B0604020202020204" pitchFamily="34" charset="0"/>
                <a:cs typeface="Arial" panose="020B0604020202020204" pitchFamily="34" charset="0"/>
              </a:rPr>
              <a:t>may be </a:t>
            </a:r>
            <a:r>
              <a:rPr sz="1600" spc="-10" dirty="0">
                <a:latin typeface="Arial" panose="020B0604020202020204" pitchFamily="34" charset="0"/>
                <a:cs typeface="Arial" panose="020B0604020202020204" pitchFamily="34" charset="0"/>
              </a:rPr>
              <a:t>selected </a:t>
            </a:r>
            <a:r>
              <a:rPr sz="1600" spc="-5" dirty="0">
                <a:latin typeface="Arial" panose="020B0604020202020204" pitchFamily="34" charset="0"/>
                <a:cs typeface="Arial" panose="020B0604020202020204" pitchFamily="34" charset="0"/>
              </a:rPr>
              <a:t>at random or </a:t>
            </a:r>
            <a:r>
              <a:rPr sz="1600" spc="-10" dirty="0">
                <a:latin typeface="Arial" panose="020B0604020202020204" pitchFamily="34" charset="0"/>
                <a:cs typeface="Arial" panose="020B0604020202020204" pitchFamily="34" charset="0"/>
              </a:rPr>
              <a:t>targeted </a:t>
            </a:r>
            <a:r>
              <a:rPr sz="1600" spc="-5" dirty="0">
                <a:latin typeface="Arial" panose="020B0604020202020204" pitchFamily="34" charset="0"/>
                <a:cs typeface="Arial" panose="020B0604020202020204" pitchFamily="34" charset="0"/>
              </a:rPr>
              <a:t>because</a:t>
            </a:r>
            <a:r>
              <a:rPr sz="1600" spc="12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of</a:t>
            </a:r>
            <a:endParaRPr sz="1600" dirty="0">
              <a:latin typeface="Arial" panose="020B0604020202020204" pitchFamily="34" charset="0"/>
              <a:cs typeface="Arial" panose="020B0604020202020204" pitchFamily="34" charset="0"/>
            </a:endParaRPr>
          </a:p>
          <a:p>
            <a:pPr marL="756285">
              <a:lnSpc>
                <a:spcPct val="100000"/>
              </a:lnSpc>
              <a:buClrTx/>
            </a:pPr>
            <a:r>
              <a:rPr sz="1600" spc="-5" dirty="0">
                <a:latin typeface="Arial" panose="020B0604020202020204" pitchFamily="34" charset="0"/>
                <a:cs typeface="Arial" panose="020B0604020202020204" pitchFamily="34" charset="0"/>
              </a:rPr>
              <a:t>a past perceived</a:t>
            </a:r>
            <a:r>
              <a:rPr sz="1600" spc="-6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grievance.</a:t>
            </a:r>
            <a:endParaRPr sz="1600" dirty="0">
              <a:latin typeface="Arial" panose="020B0604020202020204" pitchFamily="34" charset="0"/>
              <a:cs typeface="Arial" panose="020B0604020202020204" pitchFamily="34" charset="0"/>
            </a:endParaRPr>
          </a:p>
          <a:p>
            <a:pPr>
              <a:lnSpc>
                <a:spcPct val="100000"/>
              </a:lnSpc>
              <a:spcBef>
                <a:spcPts val="20"/>
              </a:spcBef>
              <a:buClrTx/>
            </a:pPr>
            <a:endParaRPr sz="1650" dirty="0">
              <a:latin typeface="Arial" panose="020B0604020202020204" pitchFamily="34" charset="0"/>
              <a:cs typeface="Arial" panose="020B0604020202020204" pitchFamily="34" charset="0"/>
            </a:endParaRPr>
          </a:p>
          <a:p>
            <a:pPr marL="756285" indent="-286385">
              <a:lnSpc>
                <a:spcPct val="100000"/>
              </a:lnSpc>
              <a:buClrTx/>
              <a:buFont typeface="Arial"/>
              <a:buChar char="•"/>
              <a:tabLst>
                <a:tab pos="756285" algn="l"/>
                <a:tab pos="756920" algn="l"/>
              </a:tabLst>
            </a:pPr>
            <a:r>
              <a:rPr sz="1600" spc="-5" dirty="0">
                <a:latin typeface="Arial" panose="020B0604020202020204" pitchFamily="34" charset="0"/>
                <a:cs typeface="Arial" panose="020B0604020202020204" pitchFamily="34" charset="0"/>
              </a:rPr>
              <a:t>Event is unpredictable </a:t>
            </a:r>
            <a:r>
              <a:rPr sz="1600" spc="-10" dirty="0">
                <a:latin typeface="Arial" panose="020B0604020202020204" pitchFamily="34" charset="0"/>
                <a:cs typeface="Arial" panose="020B0604020202020204" pitchFamily="34" charset="0"/>
              </a:rPr>
              <a:t>and </a:t>
            </a:r>
            <a:r>
              <a:rPr sz="1600" dirty="0">
                <a:latin typeface="Arial" panose="020B0604020202020204" pitchFamily="34" charset="0"/>
                <a:cs typeface="Arial" panose="020B0604020202020204" pitchFamily="34" charset="0"/>
              </a:rPr>
              <a:t>evolves</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quickly.</a:t>
            </a:r>
          </a:p>
          <a:p>
            <a:pPr>
              <a:lnSpc>
                <a:spcPct val="100000"/>
              </a:lnSpc>
              <a:spcBef>
                <a:spcPts val="15"/>
              </a:spcBef>
              <a:buClrTx/>
              <a:buFont typeface="Arial"/>
              <a:buChar char="•"/>
            </a:pPr>
            <a:endParaRPr sz="1650" dirty="0">
              <a:latin typeface="Arial" panose="020B0604020202020204" pitchFamily="34" charset="0"/>
              <a:cs typeface="Arial" panose="020B0604020202020204" pitchFamily="34" charset="0"/>
            </a:endParaRPr>
          </a:p>
          <a:p>
            <a:pPr marL="756285" indent="-286385">
              <a:lnSpc>
                <a:spcPct val="100000"/>
              </a:lnSpc>
              <a:spcBef>
                <a:spcPts val="5"/>
              </a:spcBef>
              <a:buClrTx/>
              <a:buFont typeface="Arial"/>
              <a:buChar char="•"/>
              <a:tabLst>
                <a:tab pos="756285" algn="l"/>
                <a:tab pos="756920" algn="l"/>
              </a:tabLst>
            </a:pPr>
            <a:r>
              <a:rPr sz="1600" spc="-10" dirty="0">
                <a:latin typeface="Arial" panose="020B0604020202020204" pitchFamily="34" charset="0"/>
                <a:cs typeface="Arial" panose="020B0604020202020204" pitchFamily="34" charset="0"/>
              </a:rPr>
              <a:t>Knowing </a:t>
            </a:r>
            <a:r>
              <a:rPr sz="1600" spc="-15" dirty="0">
                <a:latin typeface="Arial" panose="020B0604020202020204" pitchFamily="34" charset="0"/>
                <a:cs typeface="Arial" panose="020B0604020202020204" pitchFamily="34" charset="0"/>
              </a:rPr>
              <a:t>what </a:t>
            </a:r>
            <a:r>
              <a:rPr sz="1600" spc="-10" dirty="0">
                <a:latin typeface="Arial" panose="020B0604020202020204" pitchFamily="34" charset="0"/>
                <a:cs typeface="Arial" panose="020B0604020202020204" pitchFamily="34" charset="0"/>
              </a:rPr>
              <a:t>to do </a:t>
            </a:r>
            <a:r>
              <a:rPr sz="1600" spc="-5" dirty="0">
                <a:latin typeface="Arial" panose="020B0604020202020204" pitchFamily="34" charset="0"/>
                <a:cs typeface="Arial" panose="020B0604020202020204" pitchFamily="34" charset="0"/>
              </a:rPr>
              <a:t>can </a:t>
            </a:r>
            <a:r>
              <a:rPr sz="1600" dirty="0">
                <a:latin typeface="Arial" panose="020B0604020202020204" pitchFamily="34" charset="0"/>
                <a:cs typeface="Arial" panose="020B0604020202020204" pitchFamily="34" charset="0"/>
              </a:rPr>
              <a:t>save</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lives.</a:t>
            </a:r>
          </a:p>
        </p:txBody>
      </p:sp>
    </p:spTree>
    <p:extLst>
      <p:ext uri="{BB962C8B-B14F-4D97-AF65-F5344CB8AC3E}">
        <p14:creationId xmlns:p14="http://schemas.microsoft.com/office/powerpoint/2010/main" val="266799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Preventing Workplace Violence</a:t>
            </a:r>
          </a:p>
        </p:txBody>
      </p:sp>
      <p:sp>
        <p:nvSpPr>
          <p:cNvPr id="3" name="Footer Placeholder 2"/>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
        <p:nvSpPr>
          <p:cNvPr id="4" name="TextBox 3"/>
          <p:cNvSpPr txBox="1"/>
          <p:nvPr/>
        </p:nvSpPr>
        <p:spPr>
          <a:xfrm>
            <a:off x="764619" y="1241778"/>
            <a:ext cx="763431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Active Shooter Event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p:cNvPicPr/>
          <p:nvPr/>
        </p:nvPicPr>
        <p:blipFill rotWithShape="1">
          <a:blip r:embed="rId2" cstate="print"/>
          <a:srcRect l="9516" t="11236" r="59890" b="4743"/>
          <a:stretch/>
        </p:blipFill>
        <p:spPr bwMode="auto">
          <a:xfrm>
            <a:off x="1989407" y="1695450"/>
            <a:ext cx="5276850" cy="4076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2112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6574" y="1316039"/>
            <a:ext cx="6283325" cy="2498724"/>
          </a:xfrm>
        </p:spPr>
        <p:txBody>
          <a:bodyPr/>
          <a:lstStyle/>
          <a:p>
            <a:r>
              <a:rPr lang="en-US" dirty="0">
                <a:solidFill>
                  <a:schemeClr val="tx1"/>
                </a:solidFill>
              </a:rPr>
              <a:t>Food Safety</a:t>
            </a:r>
          </a:p>
        </p:txBody>
      </p:sp>
    </p:spTree>
    <p:extLst>
      <p:ext uri="{BB962C8B-B14F-4D97-AF65-F5344CB8AC3E}">
        <p14:creationId xmlns:p14="http://schemas.microsoft.com/office/powerpoint/2010/main" val="159254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a:t>
            </a:r>
          </a:p>
        </p:txBody>
      </p:sp>
      <p:sp>
        <p:nvSpPr>
          <p:cNvPr id="3" name="Footer Placeholder 2"/>
          <p:cNvSpPr>
            <a:spLocks noGrp="1"/>
          </p:cNvSpPr>
          <p:nvPr>
            <p:ph type="ftr" sz="quarter" idx="3"/>
          </p:nvPr>
        </p:nvSpPr>
        <p:spPr/>
        <p:txBody>
          <a:bodyPr/>
          <a:lstStyle/>
          <a:p>
            <a:r>
              <a:rPr lang="en-US"/>
              <a:t>Delaware North Orientation</a:t>
            </a:r>
            <a:endParaRPr lang="en-US" dirty="0"/>
          </a:p>
        </p:txBody>
      </p:sp>
      <p:sp>
        <p:nvSpPr>
          <p:cNvPr id="4" name="Content Placeholder 3"/>
          <p:cNvSpPr>
            <a:spLocks noGrp="1"/>
          </p:cNvSpPr>
          <p:nvPr>
            <p:ph sz="quarter" idx="10"/>
          </p:nvPr>
        </p:nvSpPr>
        <p:spPr>
          <a:xfrm>
            <a:off x="570451" y="914400"/>
            <a:ext cx="8115300" cy="5943600"/>
          </a:xfrm>
        </p:spPr>
        <p:txBody>
          <a:bodyPr/>
          <a:lstStyle/>
          <a:p>
            <a:pPr>
              <a:buClrTx/>
            </a:pPr>
            <a:r>
              <a:rPr lang="en-US" altLang="en-US" dirty="0"/>
              <a:t>When to Wash?</a:t>
            </a:r>
            <a:endParaRPr lang="en-US" altLang="en-US" sz="2000" dirty="0"/>
          </a:p>
          <a:p>
            <a:pPr marL="708660" lvl="1" indent="-342900"/>
            <a:r>
              <a:rPr lang="en-US" altLang="en-US" sz="1400" dirty="0"/>
              <a:t>Before touching anything used to prepare food</a:t>
            </a:r>
          </a:p>
          <a:p>
            <a:pPr marL="708660" lvl="1" indent="-342900"/>
            <a:endParaRPr lang="en-US" altLang="en-US" sz="1400" dirty="0"/>
          </a:p>
          <a:p>
            <a:pPr marL="708660" lvl="1" indent="-342900"/>
            <a:r>
              <a:rPr lang="en-US" altLang="en-US" sz="1400" dirty="0"/>
              <a:t>After touching bare human body </a:t>
            </a:r>
          </a:p>
          <a:p>
            <a:pPr marL="708660" lvl="1" indent="-342900"/>
            <a:endParaRPr lang="en-US" altLang="en-US" sz="1400" dirty="0"/>
          </a:p>
          <a:p>
            <a:pPr marL="708660" lvl="1" indent="-342900"/>
            <a:r>
              <a:rPr lang="en-US" altLang="en-US" sz="1400" dirty="0"/>
              <a:t>After using the restroom</a:t>
            </a:r>
          </a:p>
          <a:p>
            <a:pPr marL="708660" lvl="1" indent="-342900"/>
            <a:endParaRPr lang="en-US" altLang="en-US" sz="1400" dirty="0"/>
          </a:p>
          <a:p>
            <a:pPr marL="708660" lvl="1" indent="-342900"/>
            <a:r>
              <a:rPr lang="en-US" altLang="en-US" sz="1400" dirty="0"/>
              <a:t>After coughing or sneezing</a:t>
            </a:r>
          </a:p>
          <a:p>
            <a:pPr marL="708660" lvl="1" indent="-342900"/>
            <a:endParaRPr lang="en-US" altLang="en-US" sz="1400" dirty="0"/>
          </a:p>
          <a:p>
            <a:pPr marL="708660" lvl="1" indent="-342900"/>
            <a:r>
              <a:rPr lang="en-US" altLang="en-US" sz="1400" dirty="0"/>
              <a:t>After eating, drinking, smoking</a:t>
            </a:r>
          </a:p>
          <a:p>
            <a:pPr marL="708660" lvl="1" indent="-342900"/>
            <a:endParaRPr lang="en-US" altLang="en-US" sz="1400" dirty="0"/>
          </a:p>
          <a:p>
            <a:pPr marL="708660" lvl="1" indent="-342900"/>
            <a:r>
              <a:rPr lang="en-US" altLang="en-US" sz="1400" dirty="0"/>
              <a:t>After handling trash or dirty utensils</a:t>
            </a:r>
          </a:p>
          <a:p>
            <a:pPr marL="708660" lvl="1" indent="-342900"/>
            <a:endParaRPr lang="en-US" altLang="en-US" sz="1400" dirty="0"/>
          </a:p>
          <a:p>
            <a:pPr marL="708660" lvl="1" indent="-342900"/>
            <a:r>
              <a:rPr lang="en-US" altLang="en-US" sz="1400" dirty="0"/>
              <a:t>After touching a dirty apron/clothing</a:t>
            </a:r>
          </a:p>
          <a:p>
            <a:pPr marL="708660" lvl="1" indent="-342900"/>
            <a:endParaRPr lang="en-US" altLang="en-US" sz="1400" dirty="0"/>
          </a:p>
          <a:p>
            <a:pPr marL="708660" lvl="1" indent="-342900"/>
            <a:r>
              <a:rPr lang="en-US" altLang="en-US" sz="1400" dirty="0"/>
              <a:t>After cleaning or using chemicals </a:t>
            </a:r>
          </a:p>
          <a:p>
            <a:pPr marL="708660" lvl="1" indent="-342900"/>
            <a:endParaRPr lang="en-US" altLang="en-US" sz="1400" dirty="0"/>
          </a:p>
          <a:p>
            <a:pPr marL="708660" lvl="1" indent="-342900"/>
            <a:r>
              <a:rPr lang="en-US" altLang="en-US" sz="1400" dirty="0"/>
              <a:t>After working with raw meat</a:t>
            </a:r>
          </a:p>
          <a:p>
            <a:pPr marL="708660" lvl="1" indent="-342900"/>
            <a:endParaRPr lang="en-US" altLang="en-US" sz="1400" dirty="0"/>
          </a:p>
          <a:p>
            <a:pPr marL="708660" lvl="1" indent="-342900"/>
            <a:r>
              <a:rPr lang="en-US" altLang="en-US" sz="1400" dirty="0"/>
              <a:t>Before putting on disposable gloves</a:t>
            </a:r>
          </a:p>
          <a:p>
            <a:endParaRPr lang="en-US" dirty="0"/>
          </a:p>
        </p:txBody>
      </p:sp>
      <p:pic>
        <p:nvPicPr>
          <p:cNvPr id="5" name="Picture 7" descr="http://scrapetv.com/News/News%20Pages/Specials/Swine-flu-2009/images/washing-hands.jpg"/>
          <p:cNvPicPr>
            <a:picLocks noChangeAspect="1" noChangeArrowheads="1"/>
          </p:cNvPicPr>
          <p:nvPr/>
        </p:nvPicPr>
        <p:blipFill>
          <a:blip r:embed="rId2" cstate="print"/>
          <a:srcRect/>
          <a:stretch>
            <a:fillRect/>
          </a:stretch>
        </p:blipFill>
        <p:spPr bwMode="auto">
          <a:xfrm>
            <a:off x="5257800" y="2102643"/>
            <a:ext cx="3251200" cy="2438400"/>
          </a:xfrm>
          <a:prstGeom prst="rect">
            <a:avLst/>
          </a:prstGeom>
          <a:noFill/>
          <a:ln w="9525">
            <a:noFill/>
            <a:miter lim="800000"/>
            <a:headEnd/>
            <a:tailEnd/>
          </a:ln>
        </p:spPr>
      </p:pic>
    </p:spTree>
    <p:extLst>
      <p:ext uri="{BB962C8B-B14F-4D97-AF65-F5344CB8AC3E}">
        <p14:creationId xmlns:p14="http://schemas.microsoft.com/office/powerpoint/2010/main" val="129128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Branching Out</a:t>
            </a:r>
          </a:p>
        </p:txBody>
      </p:sp>
      <p:sp>
        <p:nvSpPr>
          <p:cNvPr id="3" name="Footer Placeholder 2"/>
          <p:cNvSpPr>
            <a:spLocks noGrp="1"/>
          </p:cNvSpPr>
          <p:nvPr>
            <p:ph type="ftr" sz="quarter" idx="3"/>
          </p:nvPr>
        </p:nvSpPr>
        <p:spPr/>
        <p:txBody>
          <a:bodyPr/>
          <a:lstStyle/>
          <a:p>
            <a:r>
              <a:rPr lang="en-US"/>
              <a:t>Delaware North Orientation</a:t>
            </a:r>
          </a:p>
        </p:txBody>
      </p:sp>
      <p:pic>
        <p:nvPicPr>
          <p:cNvPr id="10" name="Picture 7" descr="Popcorn-ppt"/>
          <p:cNvPicPr>
            <a:picLocks noChangeAspect="1" noChangeArrowheads="1"/>
          </p:cNvPicPr>
          <p:nvPr/>
        </p:nvPicPr>
        <p:blipFill>
          <a:blip r:embed="rId3"/>
          <a:srcRect/>
          <a:stretch>
            <a:fillRect/>
          </a:stretch>
        </p:blipFill>
        <p:spPr bwMode="auto">
          <a:xfrm>
            <a:off x="4438650" y="1480675"/>
            <a:ext cx="4435475" cy="3079750"/>
          </a:xfrm>
          <a:prstGeom prst="rect">
            <a:avLst/>
          </a:prstGeom>
          <a:noFill/>
          <a:ln w="9525">
            <a:noFill/>
            <a:miter lim="800000"/>
            <a:headEnd/>
            <a:tailEnd/>
          </a:ln>
          <a:effectLst>
            <a:outerShdw dist="71842" dir="2700000" algn="ctr" rotWithShape="0">
              <a:schemeClr val="bg2">
                <a:lumMod val="75000"/>
              </a:schemeClr>
            </a:outerShdw>
          </a:effectLst>
        </p:spPr>
      </p:pic>
      <p:sp>
        <p:nvSpPr>
          <p:cNvPr id="13" name="Text Box 8"/>
          <p:cNvSpPr txBox="1">
            <a:spLocks noChangeArrowheads="1"/>
          </p:cNvSpPr>
          <p:nvPr/>
        </p:nvSpPr>
        <p:spPr bwMode="auto">
          <a:xfrm>
            <a:off x="5132388" y="4757195"/>
            <a:ext cx="3141662" cy="481012"/>
          </a:xfrm>
          <a:prstGeom prst="rect">
            <a:avLst/>
          </a:prstGeom>
          <a:noFill/>
          <a:ln w="9525" algn="ctr">
            <a:noFill/>
            <a:miter lim="800000"/>
            <a:headEnd/>
            <a:tailEnd/>
          </a:ln>
        </p:spPr>
        <p:txBody>
          <a:bodyPr>
            <a:spAutoFit/>
          </a:bodyPr>
          <a:lstStyle/>
          <a:p>
            <a:pPr algn="ctr">
              <a:lnSpc>
                <a:spcPct val="90000"/>
              </a:lnSpc>
              <a:spcBef>
                <a:spcPct val="50000"/>
              </a:spcBef>
              <a:buClr>
                <a:srgbClr val="FFCC66"/>
              </a:buClr>
              <a:buFont typeface="Wingdings" pitchFamily="2" charset="2"/>
              <a:buNone/>
            </a:pPr>
            <a:r>
              <a:rPr lang="en-US" sz="1400" b="0" i="0">
                <a:latin typeface="Century Gothic" pitchFamily="34" charset="0"/>
              </a:rPr>
              <a:t>Canoe Concessions at Park in Buffalo, NY</a:t>
            </a:r>
          </a:p>
        </p:txBody>
      </p:sp>
      <p:sp>
        <p:nvSpPr>
          <p:cNvPr id="15" name="Rectangle 6"/>
          <p:cNvSpPr>
            <a:spLocks noChangeArrowheads="1"/>
          </p:cNvSpPr>
          <p:nvPr/>
        </p:nvSpPr>
        <p:spPr bwMode="auto">
          <a:xfrm>
            <a:off x="284163" y="1435261"/>
            <a:ext cx="4037012" cy="4287677"/>
          </a:xfrm>
          <a:prstGeom prst="rect">
            <a:avLst/>
          </a:prstGeom>
          <a:noFill/>
          <a:ln w="9525">
            <a:noFill/>
            <a:miter lim="800000"/>
            <a:headEnd/>
            <a:tailEnd/>
          </a:ln>
        </p:spPr>
        <p:txBody>
          <a:bodyPr/>
          <a:lstStyle/>
          <a:p>
            <a:pPr marL="341313" indent="-341313">
              <a:lnSpc>
                <a:spcPct val="95000"/>
              </a:lnSpc>
              <a:spcBef>
                <a:spcPct val="50000"/>
              </a:spcBef>
              <a:buSzPct val="130000"/>
              <a:buFont typeface="Arial" pitchFamily="34" charset="0"/>
              <a:buChar char="•"/>
              <a:defRPr/>
            </a:pPr>
            <a:r>
              <a:rPr lang="en-US" b="0" i="0" dirty="0"/>
              <a:t>It all started with popcorn and peanuts</a:t>
            </a:r>
          </a:p>
          <a:p>
            <a:pPr marL="341313" indent="-341313">
              <a:lnSpc>
                <a:spcPct val="95000"/>
              </a:lnSpc>
              <a:spcBef>
                <a:spcPct val="50000"/>
              </a:spcBef>
              <a:buSzPct val="130000"/>
              <a:buFont typeface="Arial" pitchFamily="34" charset="0"/>
              <a:buChar char="•"/>
              <a:defRPr/>
            </a:pPr>
            <a:endParaRPr lang="en-US" b="0" i="0" dirty="0"/>
          </a:p>
          <a:p>
            <a:pPr marL="341313" indent="-341313">
              <a:lnSpc>
                <a:spcPct val="90000"/>
              </a:lnSpc>
              <a:spcBef>
                <a:spcPct val="50000"/>
              </a:spcBef>
              <a:buSzPct val="130000"/>
              <a:buFont typeface="Arial" pitchFamily="34" charset="0"/>
              <a:buChar char="•"/>
              <a:defRPr/>
            </a:pPr>
            <a:r>
              <a:rPr lang="en-US" b="0" i="0" dirty="0"/>
              <a:t>In 1930 – </a:t>
            </a:r>
            <a:r>
              <a:rPr lang="en-US" dirty="0"/>
              <a:t>the Brothers took over concessions at Tiger Stadium in Detroit – the first Major League Ballpark contract.  </a:t>
            </a:r>
            <a:endParaRPr lang="en-US" b="0" i="0" dirty="0"/>
          </a:p>
          <a:p>
            <a:pPr marL="341313" indent="-341313">
              <a:lnSpc>
                <a:spcPct val="90000"/>
              </a:lnSpc>
              <a:spcBef>
                <a:spcPct val="50000"/>
              </a:spcBef>
              <a:buSzPct val="130000"/>
              <a:buFont typeface="Arial" pitchFamily="34" charset="0"/>
              <a:buChar char="•"/>
              <a:defRPr/>
            </a:pPr>
            <a:endParaRPr lang="en-US" b="0" i="0" dirty="0"/>
          </a:p>
          <a:p>
            <a:pPr marL="341313" indent="-341313">
              <a:lnSpc>
                <a:spcPct val="90000"/>
              </a:lnSpc>
              <a:spcBef>
                <a:spcPct val="50000"/>
              </a:spcBef>
              <a:buSzPct val="130000"/>
              <a:buFont typeface="Arial" pitchFamily="34" charset="0"/>
              <a:buChar char="•"/>
              <a:defRPr/>
            </a:pPr>
            <a:r>
              <a:rPr lang="en-US" b="0" i="0" dirty="0"/>
              <a:t>It’s all about the relationships!</a:t>
            </a:r>
          </a:p>
          <a:p>
            <a:pPr>
              <a:lnSpc>
                <a:spcPct val="90000"/>
              </a:lnSpc>
              <a:spcBef>
                <a:spcPct val="50000"/>
              </a:spcBef>
              <a:buClr>
                <a:srgbClr val="FFCC66"/>
              </a:buClr>
              <a:buFont typeface="Arial" pitchFamily="34" charset="0"/>
              <a:buChar char="•"/>
              <a:defRPr/>
            </a:pPr>
            <a:endParaRPr lang="en-US" sz="2000" b="0" i="0" dirty="0">
              <a:latin typeface="Century Gothic" pitchFamily="34" charset="0"/>
              <a:cs typeface="+mn-cs"/>
            </a:endParaRPr>
          </a:p>
          <a:p>
            <a:pPr algn="ctr">
              <a:lnSpc>
                <a:spcPct val="90000"/>
              </a:lnSpc>
              <a:spcBef>
                <a:spcPct val="50000"/>
              </a:spcBef>
              <a:buClr>
                <a:srgbClr val="FFCC00"/>
              </a:buClr>
              <a:buFont typeface="Arial" pitchFamily="34" charset="0"/>
              <a:buChar char="•"/>
              <a:defRPr/>
            </a:pPr>
            <a:endParaRPr lang="en-US" sz="2000" b="0" i="0" dirty="0">
              <a:latin typeface="Century Gothic" pitchFamily="34" charset="0"/>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a:t>
            </a:r>
          </a:p>
        </p:txBody>
      </p:sp>
      <p:sp>
        <p:nvSpPr>
          <p:cNvPr id="3" name="Footer Placeholder 2"/>
          <p:cNvSpPr>
            <a:spLocks noGrp="1"/>
          </p:cNvSpPr>
          <p:nvPr>
            <p:ph type="ftr" sz="quarter" idx="3"/>
          </p:nvPr>
        </p:nvSpPr>
        <p:spPr/>
        <p:txBody>
          <a:bodyPr/>
          <a:lstStyle/>
          <a:p>
            <a:r>
              <a:rPr lang="en-US"/>
              <a:t>Delaware North Orientation</a:t>
            </a:r>
            <a:endParaRPr lang="en-US" dirty="0"/>
          </a:p>
        </p:txBody>
      </p:sp>
      <p:sp>
        <p:nvSpPr>
          <p:cNvPr id="4" name="Content Placeholder 3"/>
          <p:cNvSpPr>
            <a:spLocks noGrp="1"/>
          </p:cNvSpPr>
          <p:nvPr>
            <p:ph sz="quarter" idx="10"/>
          </p:nvPr>
        </p:nvSpPr>
        <p:spPr/>
        <p:txBody>
          <a:bodyPr/>
          <a:lstStyle/>
          <a:p>
            <a:r>
              <a:rPr lang="en-US" altLang="en-US" dirty="0"/>
              <a:t>Foodborne Illness</a:t>
            </a:r>
          </a:p>
          <a:p>
            <a:pPr marL="285750" indent="-285750">
              <a:buClrTx/>
              <a:buFont typeface="Arial" panose="020B0604020202020204" pitchFamily="34" charset="0"/>
              <a:buChar char="•"/>
            </a:pPr>
            <a:r>
              <a:rPr lang="en-US" altLang="en-US" dirty="0"/>
              <a:t>Foodborne illness is caused by consuming contaminated foods or beverages.</a:t>
            </a:r>
          </a:p>
          <a:p>
            <a:pPr marL="285750" indent="-285750">
              <a:buClrTx/>
              <a:buFont typeface="Arial" panose="020B0604020202020204" pitchFamily="34" charset="0"/>
              <a:buChar char="•"/>
            </a:pPr>
            <a:r>
              <a:rPr lang="en-US" altLang="en-US" dirty="0"/>
              <a:t>More than 250 different foodborne diseases have been described.  Most diseases are infections cause by:</a:t>
            </a:r>
          </a:p>
          <a:p>
            <a:pPr marL="285750" indent="-285750">
              <a:buClrTx/>
              <a:buFont typeface="Arial" panose="020B0604020202020204" pitchFamily="34" charset="0"/>
              <a:buChar char="•"/>
            </a:pPr>
            <a:endParaRPr lang="en-US" altLang="en-US" dirty="0"/>
          </a:p>
          <a:p>
            <a:pPr marL="651510" lvl="1" indent="-285750"/>
            <a:r>
              <a:rPr lang="en-US" altLang="en-US" sz="1800" dirty="0"/>
              <a:t>Bacteria</a:t>
            </a:r>
          </a:p>
          <a:p>
            <a:pPr marL="651510" lvl="1" indent="-285750"/>
            <a:endParaRPr lang="en-US" altLang="en-US" sz="1800" dirty="0"/>
          </a:p>
          <a:p>
            <a:pPr marL="651510" lvl="1" indent="-285750"/>
            <a:r>
              <a:rPr lang="en-US" altLang="en-US" sz="1800" dirty="0"/>
              <a:t>Viruses</a:t>
            </a:r>
          </a:p>
          <a:p>
            <a:pPr marL="651510" lvl="1" indent="-285750"/>
            <a:endParaRPr lang="en-US" altLang="en-US" sz="1800" dirty="0"/>
          </a:p>
          <a:p>
            <a:pPr marL="651510" lvl="1" indent="-285750"/>
            <a:r>
              <a:rPr lang="en-US" altLang="en-US" sz="1800" dirty="0"/>
              <a:t>Parasites</a:t>
            </a:r>
          </a:p>
          <a:p>
            <a:endParaRPr lang="en-US" dirty="0"/>
          </a:p>
        </p:txBody>
      </p:sp>
    </p:spTree>
    <p:extLst>
      <p:ext uri="{BB962C8B-B14F-4D97-AF65-F5344CB8AC3E}">
        <p14:creationId xmlns:p14="http://schemas.microsoft.com/office/powerpoint/2010/main" val="3777503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en-US" dirty="0"/>
              <a:t>Food Safety</a:t>
            </a:r>
          </a:p>
        </p:txBody>
      </p:sp>
      <p:sp>
        <p:nvSpPr>
          <p:cNvPr id="22531" name="Rectangle 5"/>
          <p:cNvSpPr>
            <a:spLocks noGrp="1" noChangeArrowheads="1"/>
          </p:cNvSpPr>
          <p:nvPr>
            <p:ph idx="4294967295"/>
          </p:nvPr>
        </p:nvSpPr>
        <p:spPr>
          <a:xfrm>
            <a:off x="570451" y="1219200"/>
            <a:ext cx="5257800" cy="3657600"/>
          </a:xfrm>
          <a:prstGeom prst="rect">
            <a:avLst/>
          </a:prstGeom>
        </p:spPr>
        <p:txBody>
          <a:bodyPr/>
          <a:lstStyle/>
          <a:p>
            <a:pPr eaLnBrk="1" hangingPunct="1"/>
            <a:r>
              <a:rPr lang="en-US" altLang="en-US" dirty="0"/>
              <a:t>Hot and Cold Holding Temperatures</a:t>
            </a:r>
          </a:p>
          <a:p>
            <a:pPr eaLnBrk="1" hangingPunct="1"/>
            <a:endParaRPr lang="en-US" altLang="en-US" dirty="0"/>
          </a:p>
          <a:p>
            <a:pPr eaLnBrk="1" hangingPunct="1"/>
            <a:r>
              <a:rPr lang="en-US" altLang="en-US" dirty="0"/>
              <a:t>Holding Temperature is the minimum temperature food must be kept at to prevent bacteria from growing.</a:t>
            </a:r>
          </a:p>
          <a:p>
            <a:pPr eaLnBrk="1" hangingPunct="1"/>
            <a:endParaRPr lang="en-US" altLang="en-US" dirty="0"/>
          </a:p>
          <a:p>
            <a:pPr marL="285750" indent="-285750" eaLnBrk="1" hangingPunct="1">
              <a:buClrTx/>
              <a:buFont typeface="Arial" panose="020B0604020202020204" pitchFamily="34" charset="0"/>
              <a:buChar char="•"/>
            </a:pPr>
            <a:r>
              <a:rPr lang="en-US" altLang="en-US" dirty="0"/>
              <a:t>Hot foods: &gt; </a:t>
            </a:r>
            <a:r>
              <a:rPr lang="en-US" altLang="en-US" dirty="0" smtClean="0"/>
              <a:t>135°F</a:t>
            </a:r>
            <a:endParaRPr lang="en-US" altLang="en-US" dirty="0"/>
          </a:p>
          <a:p>
            <a:pPr eaLnBrk="1" hangingPunct="1"/>
            <a:endParaRPr lang="en-US" altLang="en-US" dirty="0"/>
          </a:p>
          <a:p>
            <a:pPr marL="285750" indent="-285750" eaLnBrk="1" hangingPunct="1">
              <a:buClrTx/>
              <a:buFont typeface="Arial" panose="020B0604020202020204" pitchFamily="34" charset="0"/>
              <a:buChar char="•"/>
            </a:pPr>
            <a:r>
              <a:rPr lang="en-US" altLang="en-US" dirty="0"/>
              <a:t>Cold foods: &lt; 41°F</a:t>
            </a:r>
          </a:p>
        </p:txBody>
      </p:sp>
      <p:pic>
        <p:nvPicPr>
          <p:cNvPr id="22532" name="Picture 7" descr="salad tongs.jpg                                                000FF4FCES                             B41A871B:"/>
          <p:cNvPicPr>
            <a:picLocks noChangeAspect="1" noChangeArrowheads="1"/>
          </p:cNvPicPr>
          <p:nvPr/>
        </p:nvPicPr>
        <p:blipFill>
          <a:blip r:embed="rId3" cstate="print"/>
          <a:srcRect l="12286"/>
          <a:stretch>
            <a:fillRect/>
          </a:stretch>
        </p:blipFill>
        <p:spPr bwMode="auto">
          <a:xfrm>
            <a:off x="5257800" y="2514600"/>
            <a:ext cx="2990850" cy="3019012"/>
          </a:xfrm>
          <a:prstGeom prst="rect">
            <a:avLst/>
          </a:prstGeom>
          <a:noFill/>
          <a:ln w="9525">
            <a:solidFill>
              <a:schemeClr val="bg2"/>
            </a:solidFill>
            <a:miter lim="800000"/>
            <a:headEnd/>
            <a:tailEnd/>
          </a:ln>
        </p:spPr>
      </p:pic>
      <p:sp>
        <p:nvSpPr>
          <p:cNvPr id="5"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37239576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altLang="en-US" dirty="0"/>
              <a:t>Food Safety</a:t>
            </a:r>
          </a:p>
        </p:txBody>
      </p:sp>
      <p:sp>
        <p:nvSpPr>
          <p:cNvPr id="19459" name="Rectangle 5"/>
          <p:cNvSpPr>
            <a:spLocks noGrp="1" noChangeArrowheads="1"/>
          </p:cNvSpPr>
          <p:nvPr>
            <p:ph idx="4294967295"/>
          </p:nvPr>
        </p:nvSpPr>
        <p:spPr>
          <a:xfrm>
            <a:off x="570451" y="1066800"/>
            <a:ext cx="8229600" cy="4525963"/>
          </a:xfrm>
          <a:prstGeom prst="rect">
            <a:avLst/>
          </a:prstGeom>
        </p:spPr>
        <p:txBody>
          <a:bodyPr/>
          <a:lstStyle/>
          <a:p>
            <a:pPr eaLnBrk="1" hangingPunct="1"/>
            <a:r>
              <a:rPr lang="en-US" altLang="en-US" dirty="0"/>
              <a:t>Ways to quickly cool food:</a:t>
            </a:r>
          </a:p>
          <a:p>
            <a:pPr eaLnBrk="1" hangingPunct="1"/>
            <a:endParaRPr lang="en-US" altLang="en-US" dirty="0"/>
          </a:p>
          <a:p>
            <a:pPr marL="285750" indent="-285750" eaLnBrk="1" hangingPunct="1">
              <a:buClrTx/>
              <a:buFont typeface="Arial" panose="020B0604020202020204" pitchFamily="34" charset="0"/>
              <a:buChar char="•"/>
            </a:pPr>
            <a:r>
              <a:rPr lang="en-US" altLang="en-US" dirty="0"/>
              <a:t>Use shallow pans</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Separate into smaller, thinner portions</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Use rapid cooling equipment</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Place in an ice water bath</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Use containers that facilitate heat transfer</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Loosely cover containers</a:t>
            </a:r>
          </a:p>
        </p:txBody>
      </p:sp>
      <p:sp>
        <p:nvSpPr>
          <p:cNvPr id="4"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36643575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altLang="en-US" dirty="0"/>
              <a:t>Food Safety</a:t>
            </a:r>
          </a:p>
        </p:txBody>
      </p:sp>
      <p:sp>
        <p:nvSpPr>
          <p:cNvPr id="20483" name="Rectangle 5"/>
          <p:cNvSpPr>
            <a:spLocks noGrp="1" noChangeArrowheads="1"/>
          </p:cNvSpPr>
          <p:nvPr>
            <p:ph idx="4294967295"/>
          </p:nvPr>
        </p:nvSpPr>
        <p:spPr>
          <a:xfrm>
            <a:off x="570451" y="1143000"/>
            <a:ext cx="7543800" cy="4648200"/>
          </a:xfrm>
          <a:prstGeom prst="rect">
            <a:avLst/>
          </a:prstGeom>
        </p:spPr>
        <p:txBody>
          <a:bodyPr/>
          <a:lstStyle/>
          <a:p>
            <a:pPr eaLnBrk="1" hangingPunct="1"/>
            <a:r>
              <a:rPr lang="en-US" altLang="en-US" dirty="0"/>
              <a:t>Safe ways to thaw food:</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Thaw in a refrigerator</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Thaw under running water</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r>
              <a:rPr lang="en-US" altLang="en-US" dirty="0"/>
              <a:t>Thaw in a microwave</a:t>
            </a:r>
          </a:p>
          <a:p>
            <a:pPr marL="285750" indent="-285750" eaLnBrk="1" hangingPunct="1">
              <a:buClrTx/>
              <a:buFont typeface="Arial" panose="020B0604020202020204" pitchFamily="34" charset="0"/>
              <a:buChar char="•"/>
            </a:pPr>
            <a:endParaRPr lang="en-US" altLang="en-US" dirty="0"/>
          </a:p>
          <a:p>
            <a:pPr marL="285750" indent="-285750" eaLnBrk="1" hangingPunct="1">
              <a:buClrTx/>
              <a:buFont typeface="Arial" panose="020B0604020202020204" pitchFamily="34" charset="0"/>
              <a:buChar char="•"/>
            </a:pPr>
            <a:endParaRPr lang="en-US" altLang="en-US" dirty="0"/>
          </a:p>
          <a:p>
            <a:pPr eaLnBrk="1" hangingPunct="1">
              <a:buClrTx/>
            </a:pPr>
            <a:r>
              <a:rPr lang="en-US" altLang="en-US" dirty="0"/>
              <a:t>Never thaw food at room temperature</a:t>
            </a:r>
          </a:p>
        </p:txBody>
      </p:sp>
      <p:sp>
        <p:nvSpPr>
          <p:cNvPr id="4"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9753801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a:t>
            </a:r>
          </a:p>
        </p:txBody>
      </p:sp>
      <p:sp>
        <p:nvSpPr>
          <p:cNvPr id="3" name="Footer Placeholder 2"/>
          <p:cNvSpPr>
            <a:spLocks noGrp="1"/>
          </p:cNvSpPr>
          <p:nvPr>
            <p:ph type="ftr" sz="quarter" idx="3"/>
          </p:nvPr>
        </p:nvSpPr>
        <p:spPr/>
        <p:txBody>
          <a:bodyPr/>
          <a:lstStyle/>
          <a:p>
            <a:r>
              <a:rPr lang="en-US"/>
              <a:t>Delaware North Orientation</a:t>
            </a:r>
            <a:endParaRPr lang="en-US" dirty="0"/>
          </a:p>
        </p:txBody>
      </p:sp>
      <p:sp>
        <p:nvSpPr>
          <p:cNvPr id="4" name="Content Placeholder 3"/>
          <p:cNvSpPr>
            <a:spLocks noGrp="1"/>
          </p:cNvSpPr>
          <p:nvPr>
            <p:ph sz="quarter" idx="10"/>
          </p:nvPr>
        </p:nvSpPr>
        <p:spPr>
          <a:xfrm>
            <a:off x="569913" y="1290638"/>
            <a:ext cx="4840287" cy="4814887"/>
          </a:xfrm>
        </p:spPr>
        <p:txBody>
          <a:bodyPr/>
          <a:lstStyle/>
          <a:p>
            <a:pPr>
              <a:lnSpc>
                <a:spcPct val="95000"/>
              </a:lnSpc>
            </a:pPr>
            <a:r>
              <a:rPr lang="en-US" altLang="en-US" dirty="0"/>
              <a:t>Food that is reheated must reach a minimum internal temperature of at least 165°F.</a:t>
            </a:r>
          </a:p>
          <a:p>
            <a:pPr>
              <a:lnSpc>
                <a:spcPct val="95000"/>
              </a:lnSpc>
            </a:pPr>
            <a:endParaRPr lang="en-US" altLang="en-US" dirty="0"/>
          </a:p>
          <a:p>
            <a:pPr>
              <a:lnSpc>
                <a:spcPct val="95000"/>
              </a:lnSpc>
            </a:pPr>
            <a:r>
              <a:rPr lang="en-US" altLang="en-US" dirty="0"/>
              <a:t>Reheating must be done rapidly and the minimum temperature must be reached within two hours.</a:t>
            </a:r>
          </a:p>
          <a:p>
            <a:endParaRPr lang="en-US" dirty="0"/>
          </a:p>
        </p:txBody>
      </p:sp>
      <p:pic>
        <p:nvPicPr>
          <p:cNvPr id="5" name="Picture 6" descr="cut carve turkey.jpg                                           000FEA51ES                             B41A871B:"/>
          <p:cNvPicPr>
            <a:picLocks noChangeAspect="1" noChangeArrowheads="1"/>
          </p:cNvPicPr>
          <p:nvPr/>
        </p:nvPicPr>
        <p:blipFill>
          <a:blip r:embed="rId2" cstate="print"/>
          <a:srcRect/>
          <a:stretch>
            <a:fillRect/>
          </a:stretch>
        </p:blipFill>
        <p:spPr bwMode="auto">
          <a:xfrm>
            <a:off x="5748338" y="1294503"/>
            <a:ext cx="2936875" cy="3581400"/>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357708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altLang="en-US" dirty="0"/>
              <a:t>Food Safety</a:t>
            </a:r>
          </a:p>
        </p:txBody>
      </p:sp>
      <p:sp>
        <p:nvSpPr>
          <p:cNvPr id="24579" name="Rectangle 5"/>
          <p:cNvSpPr>
            <a:spLocks noGrp="1" noChangeArrowheads="1"/>
          </p:cNvSpPr>
          <p:nvPr>
            <p:ph idx="4294967295"/>
          </p:nvPr>
        </p:nvSpPr>
        <p:spPr>
          <a:xfrm>
            <a:off x="570451" y="1066800"/>
            <a:ext cx="7543800" cy="5244049"/>
          </a:xfrm>
          <a:prstGeom prst="rect">
            <a:avLst/>
          </a:prstGeom>
        </p:spPr>
        <p:txBody>
          <a:bodyPr/>
          <a:lstStyle/>
          <a:p>
            <a:pPr eaLnBrk="1" hangingPunct="1"/>
            <a:r>
              <a:rPr lang="en-US" altLang="en-US" dirty="0"/>
              <a:t>5 Steps of Manual Dishwashing:</a:t>
            </a:r>
          </a:p>
          <a:p>
            <a:pPr eaLnBrk="1" hangingPunct="1"/>
            <a:endParaRPr lang="en-US" altLang="en-US" dirty="0"/>
          </a:p>
          <a:p>
            <a:pPr marL="457200" indent="-457200" eaLnBrk="1" hangingPunct="1">
              <a:buClrTx/>
              <a:buFont typeface="+mj-lt"/>
              <a:buAutoNum type="arabicPeriod"/>
            </a:pPr>
            <a:r>
              <a:rPr lang="en-US" altLang="en-US" dirty="0"/>
              <a:t>Scrape off leftover food</a:t>
            </a:r>
          </a:p>
          <a:p>
            <a:pPr marL="457200" indent="-457200" eaLnBrk="1" hangingPunct="1">
              <a:buClrTx/>
              <a:buFont typeface="+mj-lt"/>
              <a:buAutoNum type="arabicPeriod"/>
            </a:pPr>
            <a:endParaRPr lang="en-US" altLang="en-US" dirty="0"/>
          </a:p>
          <a:p>
            <a:pPr marL="457200" indent="-457200" eaLnBrk="1" hangingPunct="1">
              <a:buClrTx/>
              <a:buFont typeface="+mj-lt"/>
              <a:buAutoNum type="arabicPeriod"/>
            </a:pPr>
            <a:r>
              <a:rPr lang="en-US" altLang="en-US" dirty="0"/>
              <a:t>Wash in solution </a:t>
            </a:r>
            <a:br>
              <a:rPr lang="en-US" altLang="en-US" dirty="0"/>
            </a:br>
            <a:r>
              <a:rPr lang="en-US" altLang="en-US" dirty="0"/>
              <a:t>at &gt;110°F (43</a:t>
            </a:r>
            <a:r>
              <a:rPr lang="en-US" altLang="en-US" baseline="30000" dirty="0"/>
              <a:t>o</a:t>
            </a:r>
            <a:r>
              <a:rPr lang="en-US" altLang="en-US" dirty="0"/>
              <a:t>C)</a:t>
            </a:r>
          </a:p>
          <a:p>
            <a:pPr marL="457200" indent="-457200" eaLnBrk="1" hangingPunct="1">
              <a:buClrTx/>
              <a:buFont typeface="+mj-lt"/>
              <a:buAutoNum type="arabicPeriod"/>
            </a:pPr>
            <a:endParaRPr lang="en-US" altLang="en-US" dirty="0"/>
          </a:p>
          <a:p>
            <a:pPr marL="457200" indent="-457200" eaLnBrk="1" hangingPunct="1">
              <a:buClrTx/>
              <a:buFont typeface="+mj-lt"/>
              <a:buAutoNum type="arabicPeriod"/>
            </a:pPr>
            <a:r>
              <a:rPr lang="en-US" altLang="en-US" dirty="0"/>
              <a:t>Rinse in clean </a:t>
            </a:r>
            <a:br>
              <a:rPr lang="en-US" altLang="en-US" dirty="0"/>
            </a:br>
            <a:r>
              <a:rPr lang="en-US" altLang="en-US" dirty="0"/>
              <a:t>warm water</a:t>
            </a:r>
          </a:p>
          <a:p>
            <a:pPr marL="457200" indent="-457200" eaLnBrk="1" hangingPunct="1">
              <a:buClrTx/>
              <a:buFont typeface="+mj-lt"/>
              <a:buAutoNum type="arabicPeriod"/>
            </a:pPr>
            <a:endParaRPr lang="en-US" altLang="en-US" dirty="0"/>
          </a:p>
          <a:p>
            <a:pPr marL="457200" indent="-457200" eaLnBrk="1" hangingPunct="1">
              <a:buClrTx/>
              <a:buFont typeface="+mj-lt"/>
              <a:buAutoNum type="arabicPeriod"/>
            </a:pPr>
            <a:r>
              <a:rPr lang="en-US" altLang="en-US" dirty="0"/>
              <a:t>Immerse in sanitizing </a:t>
            </a:r>
            <a:br>
              <a:rPr lang="en-US" altLang="en-US" dirty="0"/>
            </a:br>
            <a:r>
              <a:rPr lang="en-US" altLang="en-US" dirty="0"/>
              <a:t>solution </a:t>
            </a:r>
          </a:p>
          <a:p>
            <a:pPr marL="457200" indent="-457200" eaLnBrk="1" hangingPunct="1">
              <a:buClrTx/>
              <a:buFont typeface="+mj-lt"/>
              <a:buAutoNum type="arabicPeriod"/>
            </a:pPr>
            <a:endParaRPr lang="en-US" altLang="en-US" dirty="0"/>
          </a:p>
          <a:p>
            <a:pPr marL="457200" indent="-457200" eaLnBrk="1" hangingPunct="1">
              <a:buClrTx/>
              <a:buFont typeface="+mj-lt"/>
              <a:buAutoNum type="arabicPeriod"/>
            </a:pPr>
            <a:r>
              <a:rPr lang="en-US" altLang="en-US" dirty="0"/>
              <a:t>Air dry</a:t>
            </a:r>
          </a:p>
        </p:txBody>
      </p:sp>
      <p:pic>
        <p:nvPicPr>
          <p:cNvPr id="24580" name="Picture 6" descr="wash dishes sink.jpg                                           000FF4FCES                             B41A871B:"/>
          <p:cNvPicPr>
            <a:picLocks noChangeAspect="1" noChangeArrowheads="1"/>
          </p:cNvPicPr>
          <p:nvPr/>
        </p:nvPicPr>
        <p:blipFill>
          <a:blip r:embed="rId3" cstate="print">
            <a:lum bright="6000"/>
          </a:blip>
          <a:srcRect t="21053" r="6885" b="4420"/>
          <a:stretch>
            <a:fillRect/>
          </a:stretch>
        </p:blipFill>
        <p:spPr bwMode="auto">
          <a:xfrm>
            <a:off x="4793730" y="1725953"/>
            <a:ext cx="3328988" cy="3505200"/>
          </a:xfrm>
          <a:prstGeom prst="rect">
            <a:avLst/>
          </a:prstGeom>
          <a:noFill/>
          <a:ln w="9525">
            <a:solidFill>
              <a:schemeClr val="bg2"/>
            </a:solidFill>
            <a:miter lim="800000"/>
            <a:headEnd/>
            <a:tailEnd/>
          </a:ln>
        </p:spPr>
      </p:pic>
      <p:sp>
        <p:nvSpPr>
          <p:cNvPr id="5"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22042036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30578" y="65144"/>
            <a:ext cx="8613421" cy="762000"/>
          </a:xfrm>
        </p:spPr>
        <p:txBody>
          <a:bodyPr>
            <a:normAutofit/>
          </a:bodyPr>
          <a:lstStyle/>
          <a:p>
            <a:pPr eaLnBrk="1" hangingPunct="1"/>
            <a:r>
              <a:rPr lang="en-US" altLang="en-US" dirty="0"/>
              <a:t>Food Safety</a:t>
            </a:r>
          </a:p>
        </p:txBody>
      </p:sp>
      <p:sp>
        <p:nvSpPr>
          <p:cNvPr id="8195" name="Rectangle 5"/>
          <p:cNvSpPr>
            <a:spLocks noGrp="1" noChangeArrowheads="1"/>
          </p:cNvSpPr>
          <p:nvPr>
            <p:ph idx="4294967295"/>
          </p:nvPr>
        </p:nvSpPr>
        <p:spPr>
          <a:xfrm>
            <a:off x="626035" y="1309744"/>
            <a:ext cx="7543800" cy="4633856"/>
          </a:xfrm>
          <a:prstGeom prst="rect">
            <a:avLst/>
          </a:prstGeom>
        </p:spPr>
        <p:txBody>
          <a:bodyPr/>
          <a:lstStyle/>
          <a:p>
            <a:pPr eaLnBrk="1" hangingPunct="1"/>
            <a:r>
              <a:rPr lang="en-US" altLang="en-US" dirty="0"/>
              <a:t>Preventing Contamination by Food Handlers</a:t>
            </a:r>
          </a:p>
          <a:p>
            <a:pPr eaLnBrk="1" hangingPunct="1"/>
            <a:endParaRPr lang="en-US" altLang="en-US" dirty="0"/>
          </a:p>
          <a:p>
            <a:pPr marL="285750" indent="-285750" eaLnBrk="1" hangingPunct="1">
              <a:buClrTx/>
              <a:buFont typeface="Arial" panose="020B0604020202020204" pitchFamily="34" charset="0"/>
              <a:buChar char="•"/>
            </a:pPr>
            <a:r>
              <a:rPr lang="en-US" altLang="en-US" dirty="0"/>
              <a:t>Wash your hands</a:t>
            </a:r>
          </a:p>
          <a:p>
            <a:pPr marL="285750" indent="-285750" eaLnBrk="1" hangingPunct="1">
              <a:buClrTx/>
              <a:buFont typeface="Arial" panose="020B0604020202020204" pitchFamily="34" charset="0"/>
              <a:buChar char="•"/>
            </a:pPr>
            <a:r>
              <a:rPr lang="en-US" altLang="en-US" dirty="0"/>
              <a:t>Use utensils to handle ready-to-eat food</a:t>
            </a:r>
          </a:p>
          <a:p>
            <a:pPr marL="285750" indent="-285750" eaLnBrk="1" hangingPunct="1">
              <a:buClrTx/>
              <a:buFont typeface="Arial" panose="020B0604020202020204" pitchFamily="34" charset="0"/>
              <a:buChar char="•"/>
            </a:pPr>
            <a:r>
              <a:rPr lang="en-US" altLang="en-US" dirty="0"/>
              <a:t>Minimize bare hand contact with exposed food</a:t>
            </a:r>
          </a:p>
          <a:p>
            <a:pPr marL="285750" indent="-285750" eaLnBrk="1" hangingPunct="1">
              <a:buClrTx/>
              <a:buFont typeface="Arial" panose="020B0604020202020204" pitchFamily="34" charset="0"/>
              <a:buChar char="•"/>
            </a:pPr>
            <a:r>
              <a:rPr lang="en-US" altLang="en-US" dirty="0"/>
              <a:t>Use utensil only once when taste testing</a:t>
            </a:r>
          </a:p>
          <a:p>
            <a:pPr marL="285750" indent="-285750">
              <a:lnSpc>
                <a:spcPct val="97000"/>
              </a:lnSpc>
              <a:buClrTx/>
              <a:buFont typeface="Arial" panose="020B0604020202020204" pitchFamily="34" charset="0"/>
              <a:buChar char="•"/>
            </a:pPr>
            <a:r>
              <a:rPr lang="en-US" altLang="en-US" dirty="0"/>
              <a:t>Utensils stored to prevent contamination</a:t>
            </a:r>
          </a:p>
          <a:p>
            <a:pPr marL="285750" indent="-285750">
              <a:lnSpc>
                <a:spcPct val="97000"/>
              </a:lnSpc>
              <a:buClrTx/>
              <a:buFont typeface="Arial" panose="020B0604020202020204" pitchFamily="34" charset="0"/>
              <a:buChar char="•"/>
            </a:pPr>
            <a:r>
              <a:rPr lang="en-US" altLang="en-US" dirty="0"/>
              <a:t>Linens replaced each time</a:t>
            </a:r>
          </a:p>
          <a:p>
            <a:pPr marL="285750" indent="-285750">
              <a:lnSpc>
                <a:spcPct val="97000"/>
              </a:lnSpc>
              <a:buClrTx/>
              <a:buFont typeface="Arial" panose="020B0604020202020204" pitchFamily="34" charset="0"/>
              <a:buChar char="•"/>
            </a:pPr>
            <a:r>
              <a:rPr lang="en-US" altLang="en-US" dirty="0"/>
              <a:t>Wiping cloths cleaned and sanitized</a:t>
            </a:r>
          </a:p>
          <a:p>
            <a:pPr marL="285750" indent="-285750">
              <a:lnSpc>
                <a:spcPct val="97000"/>
              </a:lnSpc>
              <a:buClrTx/>
              <a:buFont typeface="Arial" panose="020B0604020202020204" pitchFamily="34" charset="0"/>
              <a:buChar char="•"/>
            </a:pPr>
            <a:r>
              <a:rPr lang="en-US" altLang="en-US" dirty="0"/>
              <a:t>Gloves used for one task</a:t>
            </a:r>
          </a:p>
          <a:p>
            <a:pPr marL="285750" indent="-285750">
              <a:lnSpc>
                <a:spcPct val="97000"/>
              </a:lnSpc>
              <a:buClrTx/>
              <a:buFont typeface="Arial" panose="020B0604020202020204" pitchFamily="34" charset="0"/>
              <a:buChar char="•"/>
            </a:pPr>
            <a:r>
              <a:rPr lang="en-US" altLang="en-US" dirty="0"/>
              <a:t>Clean equipment and cutting boards</a:t>
            </a:r>
          </a:p>
          <a:p>
            <a:pPr marL="285750" indent="-285750">
              <a:lnSpc>
                <a:spcPct val="97000"/>
              </a:lnSpc>
              <a:buClrTx/>
              <a:buFont typeface="Arial" panose="020B0604020202020204" pitchFamily="34" charset="0"/>
              <a:buChar char="•"/>
            </a:pPr>
            <a:r>
              <a:rPr lang="en-US" altLang="en-US" dirty="0"/>
              <a:t>New plates for second portions</a:t>
            </a:r>
          </a:p>
          <a:p>
            <a:pPr marL="285750" indent="-285750" eaLnBrk="1" hangingPunct="1">
              <a:buClrTx/>
              <a:buFont typeface="Arial" panose="020B0604020202020204" pitchFamily="34" charset="0"/>
              <a:buChar char="•"/>
            </a:pPr>
            <a:endParaRPr lang="en-US" altLang="en-US" dirty="0"/>
          </a:p>
        </p:txBody>
      </p:sp>
      <p:pic>
        <p:nvPicPr>
          <p:cNvPr id="8196" name="Picture 6" descr="utensils silverware.jpg                                        000FF4FCES                             B41A871B:"/>
          <p:cNvPicPr>
            <a:picLocks noChangeAspect="1" noChangeArrowheads="1"/>
          </p:cNvPicPr>
          <p:nvPr/>
        </p:nvPicPr>
        <p:blipFill>
          <a:blip r:embed="rId3" cstate="print"/>
          <a:srcRect t="7468" b="7468"/>
          <a:stretch>
            <a:fillRect/>
          </a:stretch>
        </p:blipFill>
        <p:spPr bwMode="auto">
          <a:xfrm>
            <a:off x="5943600" y="2140772"/>
            <a:ext cx="2681080" cy="2971800"/>
          </a:xfrm>
          <a:prstGeom prst="rect">
            <a:avLst/>
          </a:prstGeom>
          <a:noFill/>
          <a:ln w="9525">
            <a:solidFill>
              <a:schemeClr val="bg2"/>
            </a:solidFill>
            <a:miter lim="800000"/>
            <a:headEnd/>
            <a:tailEnd/>
          </a:ln>
        </p:spPr>
      </p:pic>
      <p:sp>
        <p:nvSpPr>
          <p:cNvPr id="5"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19877804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dirty="0"/>
              <a:t>Food Safety</a:t>
            </a:r>
          </a:p>
        </p:txBody>
      </p:sp>
      <p:sp>
        <p:nvSpPr>
          <p:cNvPr id="16387" name="Rectangle 5"/>
          <p:cNvSpPr>
            <a:spLocks noGrp="1" noChangeArrowheads="1"/>
          </p:cNvSpPr>
          <p:nvPr>
            <p:ph idx="4294967295"/>
          </p:nvPr>
        </p:nvSpPr>
        <p:spPr>
          <a:xfrm>
            <a:off x="570451" y="1227138"/>
            <a:ext cx="4318000" cy="4945062"/>
          </a:xfrm>
          <a:prstGeom prst="rect">
            <a:avLst/>
          </a:prstGeom>
        </p:spPr>
        <p:txBody>
          <a:bodyPr/>
          <a:lstStyle/>
          <a:p>
            <a:pPr eaLnBrk="1" hangingPunct="1"/>
            <a:r>
              <a:rPr lang="en-US" altLang="en-US" b="1" dirty="0"/>
              <a:t>Food Storage</a:t>
            </a:r>
          </a:p>
          <a:p>
            <a:pPr marL="285750" indent="-285750" eaLnBrk="1" hangingPunct="1">
              <a:buClrTx/>
              <a:buFont typeface="Arial" panose="020B0604020202020204" pitchFamily="34" charset="0"/>
              <a:buChar char="•"/>
            </a:pPr>
            <a:r>
              <a:rPr lang="en-US" altLang="en-US" sz="1800" dirty="0"/>
              <a:t>Store food in a clean, dry location.</a:t>
            </a:r>
          </a:p>
          <a:p>
            <a:pPr marL="285750" indent="-285750" eaLnBrk="1" hangingPunct="1">
              <a:buClrTx/>
              <a:buFont typeface="Arial" panose="020B0604020202020204" pitchFamily="34" charset="0"/>
              <a:buChar char="•"/>
            </a:pPr>
            <a:endParaRPr lang="en-US" altLang="en-US" sz="1800" dirty="0"/>
          </a:p>
          <a:p>
            <a:pPr marL="285750" indent="-285750" eaLnBrk="1" hangingPunct="1">
              <a:buClrTx/>
              <a:buFont typeface="Arial" panose="020B0604020202020204" pitchFamily="34" charset="0"/>
              <a:buChar char="•"/>
            </a:pPr>
            <a:r>
              <a:rPr lang="en-US" altLang="en-US" sz="1800" dirty="0"/>
              <a:t>Store food where it is not exposed to splash, dust, or other contamination.</a:t>
            </a:r>
          </a:p>
          <a:p>
            <a:pPr marL="285750" indent="-285750" eaLnBrk="1" hangingPunct="1">
              <a:buClrTx/>
              <a:buFont typeface="Arial" panose="020B0604020202020204" pitchFamily="34" charset="0"/>
              <a:buChar char="•"/>
            </a:pPr>
            <a:endParaRPr lang="en-US" altLang="en-US" sz="1800" dirty="0"/>
          </a:p>
          <a:p>
            <a:pPr marL="285750" indent="-285750" eaLnBrk="1" hangingPunct="1">
              <a:buClrTx/>
              <a:buFont typeface="Arial" panose="020B0604020202020204" pitchFamily="34" charset="0"/>
              <a:buChar char="•"/>
            </a:pPr>
            <a:r>
              <a:rPr lang="en-US" altLang="en-US" sz="1800" dirty="0"/>
              <a:t>Store food at least 6 inches above the floor and away from walls.</a:t>
            </a:r>
          </a:p>
          <a:p>
            <a:pPr marL="285750" indent="-285750" eaLnBrk="1" hangingPunct="1">
              <a:buClrTx/>
              <a:buFont typeface="Arial" panose="020B0604020202020204" pitchFamily="34" charset="0"/>
              <a:buChar char="•"/>
            </a:pPr>
            <a:endParaRPr lang="en-US" altLang="en-US" sz="1800" dirty="0"/>
          </a:p>
          <a:p>
            <a:pPr marL="285750" indent="-285750" eaLnBrk="1" hangingPunct="1">
              <a:buClrTx/>
              <a:buFont typeface="Arial" panose="020B0604020202020204" pitchFamily="34" charset="0"/>
              <a:buChar char="•"/>
            </a:pPr>
            <a:r>
              <a:rPr lang="en-US" altLang="en-US" sz="1800" dirty="0"/>
              <a:t>Keep food stored away from chemicals and cleaning agents.</a:t>
            </a:r>
          </a:p>
          <a:p>
            <a:pPr marL="285750" indent="-285750" eaLnBrk="1" hangingPunct="1">
              <a:buClrTx/>
              <a:buFont typeface="Arial" panose="020B0604020202020204" pitchFamily="34" charset="0"/>
              <a:buChar char="•"/>
            </a:pPr>
            <a:endParaRPr lang="en-US" altLang="en-US" sz="1800" dirty="0"/>
          </a:p>
          <a:p>
            <a:pPr marL="285750" indent="-285750" eaLnBrk="1" hangingPunct="1">
              <a:buClrTx/>
              <a:buFont typeface="Arial" panose="020B0604020202020204" pitchFamily="34" charset="0"/>
              <a:buChar char="•"/>
            </a:pPr>
            <a:r>
              <a:rPr lang="en-US" altLang="en-US" sz="1800" dirty="0"/>
              <a:t>Rotate the food stock. Use older food first (FIFO – first in , first out).</a:t>
            </a:r>
            <a:endParaRPr lang="en-US" altLang="en-US" sz="3200" dirty="0"/>
          </a:p>
        </p:txBody>
      </p:sp>
      <p:pic>
        <p:nvPicPr>
          <p:cNvPr id="16388" name="Picture 5" descr="http://preparednesspro.files.wordpress.com/2009/07/food-storage-shelves1.jpg"/>
          <p:cNvPicPr>
            <a:picLocks noChangeAspect="1" noChangeArrowheads="1"/>
          </p:cNvPicPr>
          <p:nvPr/>
        </p:nvPicPr>
        <p:blipFill>
          <a:blip r:embed="rId3" cstate="print"/>
          <a:srcRect/>
          <a:stretch>
            <a:fillRect/>
          </a:stretch>
        </p:blipFill>
        <p:spPr bwMode="auto">
          <a:xfrm>
            <a:off x="5181600" y="2438400"/>
            <a:ext cx="3363913" cy="2522538"/>
          </a:xfrm>
          <a:prstGeom prst="rect">
            <a:avLst/>
          </a:prstGeom>
          <a:noFill/>
          <a:ln w="9525">
            <a:noFill/>
            <a:miter lim="800000"/>
            <a:headEnd/>
            <a:tailEnd/>
          </a:ln>
        </p:spPr>
      </p:pic>
      <p:sp>
        <p:nvSpPr>
          <p:cNvPr id="5"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274619406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dirty="0"/>
              <a:t>Food Safety</a:t>
            </a:r>
          </a:p>
        </p:txBody>
      </p:sp>
      <p:sp>
        <p:nvSpPr>
          <p:cNvPr id="16387" name="Rectangle 5"/>
          <p:cNvSpPr>
            <a:spLocks noGrp="1" noChangeArrowheads="1"/>
          </p:cNvSpPr>
          <p:nvPr>
            <p:ph idx="4294967295"/>
          </p:nvPr>
        </p:nvSpPr>
        <p:spPr>
          <a:xfrm>
            <a:off x="570451" y="1227138"/>
            <a:ext cx="4318000" cy="4945062"/>
          </a:xfrm>
          <a:prstGeom prst="rect">
            <a:avLst/>
          </a:prstGeom>
        </p:spPr>
        <p:txBody>
          <a:bodyPr/>
          <a:lstStyle/>
          <a:p>
            <a:pPr eaLnBrk="1" hangingPunct="1"/>
            <a:r>
              <a:rPr lang="en-US" altLang="en-US" b="1" dirty="0"/>
              <a:t>Avoid these storage areas to prevent contamination:</a:t>
            </a:r>
          </a:p>
          <a:p>
            <a:pPr marL="285750" indent="-285750">
              <a:buClrTx/>
              <a:buFont typeface="Arial" panose="020B0604020202020204" pitchFamily="34" charset="0"/>
              <a:buChar char="•"/>
            </a:pPr>
            <a:r>
              <a:rPr lang="en-US" altLang="en-US" dirty="0"/>
              <a:t>Locker rooms</a:t>
            </a:r>
          </a:p>
          <a:p>
            <a:pPr marL="285750" indent="-285750">
              <a:buClrTx/>
              <a:buFont typeface="Arial" panose="020B0604020202020204" pitchFamily="34" charset="0"/>
              <a:buChar char="•"/>
            </a:pPr>
            <a:endParaRPr lang="en-US" altLang="en-US" dirty="0"/>
          </a:p>
          <a:p>
            <a:pPr marL="285750" indent="-285750">
              <a:buClrTx/>
              <a:buFont typeface="Arial" panose="020B0604020202020204" pitchFamily="34" charset="0"/>
              <a:buChar char="•"/>
            </a:pPr>
            <a:r>
              <a:rPr lang="en-US" altLang="en-US" dirty="0"/>
              <a:t>Restrooms</a:t>
            </a:r>
          </a:p>
          <a:p>
            <a:pPr marL="285750" indent="-285750">
              <a:buClrTx/>
              <a:buFont typeface="Arial" panose="020B0604020202020204" pitchFamily="34" charset="0"/>
              <a:buChar char="•"/>
            </a:pPr>
            <a:endParaRPr lang="en-US" altLang="en-US" dirty="0"/>
          </a:p>
          <a:p>
            <a:pPr marL="285750" indent="-285750">
              <a:buClrTx/>
              <a:buFont typeface="Arial" panose="020B0604020202020204" pitchFamily="34" charset="0"/>
              <a:buChar char="•"/>
            </a:pPr>
            <a:r>
              <a:rPr lang="en-US" altLang="en-US" dirty="0"/>
              <a:t>Garbage rooms</a:t>
            </a:r>
          </a:p>
          <a:p>
            <a:pPr marL="285750" indent="-285750">
              <a:buClrTx/>
              <a:buFont typeface="Arial" panose="020B0604020202020204" pitchFamily="34" charset="0"/>
              <a:buChar char="•"/>
            </a:pPr>
            <a:endParaRPr lang="en-US" altLang="en-US" dirty="0"/>
          </a:p>
          <a:p>
            <a:pPr marL="285750" indent="-285750">
              <a:buClrTx/>
              <a:buFont typeface="Arial" panose="020B0604020202020204" pitchFamily="34" charset="0"/>
              <a:buChar char="•"/>
            </a:pPr>
            <a:r>
              <a:rPr lang="en-US" altLang="en-US" dirty="0"/>
              <a:t>Mechanical rooms</a:t>
            </a:r>
          </a:p>
          <a:p>
            <a:pPr marL="285750" indent="-285750">
              <a:buClrTx/>
              <a:buFont typeface="Arial" panose="020B0604020202020204" pitchFamily="34" charset="0"/>
              <a:buChar char="•"/>
            </a:pPr>
            <a:endParaRPr lang="en-US" altLang="en-US" dirty="0"/>
          </a:p>
          <a:p>
            <a:pPr marL="285750" indent="-285750">
              <a:buClrTx/>
              <a:buFont typeface="Arial" panose="020B0604020202020204" pitchFamily="34" charset="0"/>
              <a:buChar char="•"/>
            </a:pPr>
            <a:r>
              <a:rPr lang="en-US" altLang="en-US" dirty="0"/>
              <a:t>Under water or sewer lines</a:t>
            </a:r>
          </a:p>
          <a:p>
            <a:pPr marL="285750" indent="-285750">
              <a:buClrTx/>
              <a:buFont typeface="Arial" panose="020B0604020202020204" pitchFamily="34" charset="0"/>
              <a:buChar char="•"/>
            </a:pPr>
            <a:endParaRPr lang="en-US" altLang="en-US" dirty="0"/>
          </a:p>
          <a:p>
            <a:pPr marL="285750" indent="-285750">
              <a:buClrTx/>
              <a:buFont typeface="Arial" panose="020B0604020202020204" pitchFamily="34" charset="0"/>
              <a:buChar char="•"/>
            </a:pPr>
            <a:r>
              <a:rPr lang="en-US" altLang="en-US" dirty="0"/>
              <a:t>Under open stairwells</a:t>
            </a:r>
          </a:p>
          <a:p>
            <a:pPr eaLnBrk="1" hangingPunct="1"/>
            <a:endParaRPr lang="en-US" altLang="en-US" b="1" dirty="0"/>
          </a:p>
          <a:p>
            <a:pPr eaLnBrk="1" hangingPunct="1"/>
            <a:endParaRPr lang="en-US" altLang="en-US" sz="3200" dirty="0"/>
          </a:p>
        </p:txBody>
      </p:sp>
      <p:sp>
        <p:nvSpPr>
          <p:cNvPr id="5"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pic>
        <p:nvPicPr>
          <p:cNvPr id="6" name="Picture 6" descr="http://www.sethwhite.org/images/pole2004/the%20new%20station/mechanical%20room.jpg"/>
          <p:cNvPicPr>
            <a:picLocks noChangeAspect="1" noChangeArrowheads="1"/>
          </p:cNvPicPr>
          <p:nvPr/>
        </p:nvPicPr>
        <p:blipFill>
          <a:blip r:embed="rId3" cstate="print"/>
          <a:srcRect/>
          <a:stretch>
            <a:fillRect/>
          </a:stretch>
        </p:blipFill>
        <p:spPr bwMode="auto">
          <a:xfrm>
            <a:off x="4888451" y="3602302"/>
            <a:ext cx="2105025" cy="1579503"/>
          </a:xfrm>
          <a:prstGeom prst="rect">
            <a:avLst/>
          </a:prstGeom>
          <a:noFill/>
        </p:spPr>
      </p:pic>
      <p:pic>
        <p:nvPicPr>
          <p:cNvPr id="7" name="Picture 2" descr="http://tapperass.files.wordpress.com/2009/08/locker-room.jpg"/>
          <p:cNvPicPr>
            <a:picLocks noChangeAspect="1" noChangeArrowheads="1"/>
          </p:cNvPicPr>
          <p:nvPr/>
        </p:nvPicPr>
        <p:blipFill>
          <a:blip r:embed="rId4" cstate="print"/>
          <a:srcRect/>
          <a:stretch>
            <a:fillRect/>
          </a:stretch>
        </p:blipFill>
        <p:spPr bwMode="auto">
          <a:xfrm>
            <a:off x="5867400" y="2193926"/>
            <a:ext cx="2154767" cy="1616075"/>
          </a:xfrm>
          <a:prstGeom prst="rect">
            <a:avLst/>
          </a:prstGeom>
          <a:noFill/>
        </p:spPr>
      </p:pic>
      <p:pic>
        <p:nvPicPr>
          <p:cNvPr id="8" name="Picture 4" descr="http://wtfoodge.com/wp-content/uploads/2009/05/garbage-room-stony-brook-2.jpg"/>
          <p:cNvPicPr>
            <a:picLocks noChangeAspect="1" noChangeArrowheads="1"/>
          </p:cNvPicPr>
          <p:nvPr/>
        </p:nvPicPr>
        <p:blipFill>
          <a:blip r:embed="rId5" cstate="print"/>
          <a:srcRect/>
          <a:stretch>
            <a:fillRect/>
          </a:stretch>
        </p:blipFill>
        <p:spPr bwMode="auto">
          <a:xfrm>
            <a:off x="6441518" y="3962400"/>
            <a:ext cx="2132608" cy="1600200"/>
          </a:xfrm>
          <a:prstGeom prst="rect">
            <a:avLst/>
          </a:prstGeom>
          <a:noFill/>
        </p:spPr>
      </p:pic>
      <p:sp>
        <p:nvSpPr>
          <p:cNvPr id="9" name="&quot;No&quot; Symbol 6"/>
          <p:cNvSpPr/>
          <p:nvPr/>
        </p:nvSpPr>
        <p:spPr bwMode="auto">
          <a:xfrm>
            <a:off x="4799013" y="1866901"/>
            <a:ext cx="3886200" cy="3886200"/>
          </a:xfrm>
          <a:prstGeom prst="noSmoking">
            <a:avLst>
              <a:gd name="adj" fmla="val 4929"/>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1" u="none" strike="noStrike" kern="0" cap="none" spc="0" normalizeH="0" baseline="0" noProof="0" dirty="0">
              <a:ln>
                <a:noFill/>
              </a:ln>
              <a:solidFill>
                <a:schemeClr val="tx1"/>
              </a:solidFill>
              <a:effectLst/>
              <a:uLnTx/>
              <a:uFillTx/>
              <a:latin typeface="Helvetica" pitchFamily="34" charset="0"/>
            </a:endParaRPr>
          </a:p>
        </p:txBody>
      </p:sp>
    </p:spTree>
    <p:extLst>
      <p:ext uri="{BB962C8B-B14F-4D97-AF65-F5344CB8AC3E}">
        <p14:creationId xmlns:p14="http://schemas.microsoft.com/office/powerpoint/2010/main" val="16497295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dirty="0"/>
              <a:t>Food Safety</a:t>
            </a:r>
            <a:endParaRPr lang="en-US" altLang="en-US" dirty="0"/>
          </a:p>
        </p:txBody>
      </p:sp>
      <p:sp>
        <p:nvSpPr>
          <p:cNvPr id="27651" name="Rectangle 5"/>
          <p:cNvSpPr>
            <a:spLocks noGrp="1" noChangeArrowheads="1"/>
          </p:cNvSpPr>
          <p:nvPr>
            <p:ph idx="4294967295"/>
          </p:nvPr>
        </p:nvSpPr>
        <p:spPr>
          <a:xfrm>
            <a:off x="570451" y="1143000"/>
            <a:ext cx="4839749" cy="4267200"/>
          </a:xfrm>
          <a:prstGeom prst="rect">
            <a:avLst/>
          </a:prstGeom>
        </p:spPr>
        <p:txBody>
          <a:bodyPr>
            <a:normAutofit/>
          </a:bodyPr>
          <a:lstStyle/>
          <a:p>
            <a:pPr eaLnBrk="1" hangingPunct="1"/>
            <a:r>
              <a:rPr lang="en-US" altLang="en-US" dirty="0"/>
              <a:t>Key points to remember:</a:t>
            </a:r>
          </a:p>
          <a:p>
            <a:pPr eaLnBrk="1" hangingPunct="1"/>
            <a:endParaRPr lang="en-US" altLang="en-US" dirty="0"/>
          </a:p>
          <a:p>
            <a:pPr marL="285750" indent="-285750" eaLnBrk="1" hangingPunct="1">
              <a:buFont typeface="Arial" panose="020B0604020202020204" pitchFamily="34" charset="0"/>
              <a:buChar char="•"/>
            </a:pPr>
            <a:r>
              <a:rPr lang="en-US" altLang="en-US" dirty="0"/>
              <a:t>Wash hands often</a:t>
            </a:r>
          </a:p>
          <a:p>
            <a:pPr marL="285750" indent="-285750" eaLnBrk="1" hangingPunct="1">
              <a:buFont typeface="Arial" panose="020B0604020202020204" pitchFamily="34" charset="0"/>
              <a:buChar char="•"/>
            </a:pPr>
            <a:r>
              <a:rPr lang="en-US" altLang="en-US" dirty="0"/>
              <a:t>Do not work when you are sick</a:t>
            </a:r>
          </a:p>
          <a:p>
            <a:pPr marL="285750" indent="-285750" eaLnBrk="1" hangingPunct="1">
              <a:buFont typeface="Arial" panose="020B0604020202020204" pitchFamily="34" charset="0"/>
              <a:buChar char="•"/>
            </a:pPr>
            <a:r>
              <a:rPr lang="en-US" altLang="en-US" dirty="0"/>
              <a:t>Keep food out of the “danger zone”</a:t>
            </a:r>
          </a:p>
          <a:p>
            <a:pPr marL="651510" lvl="1" indent="-285750"/>
            <a:r>
              <a:rPr lang="en-US" altLang="en-US" dirty="0"/>
              <a:t>41°F - 140°F</a:t>
            </a:r>
          </a:p>
          <a:p>
            <a:pPr marL="285750" indent="-285750" eaLnBrk="1" hangingPunct="1">
              <a:buFont typeface="Arial" panose="020B0604020202020204" pitchFamily="34" charset="0"/>
              <a:buChar char="•"/>
            </a:pPr>
            <a:r>
              <a:rPr lang="en-US" altLang="en-US" dirty="0"/>
              <a:t>Prevent contamination of food and utensils</a:t>
            </a:r>
          </a:p>
          <a:p>
            <a:pPr marL="285750" indent="-285750" eaLnBrk="1" hangingPunct="1">
              <a:buFont typeface="Arial" panose="020B0604020202020204" pitchFamily="34" charset="0"/>
              <a:buChar char="•"/>
            </a:pPr>
            <a:r>
              <a:rPr lang="en-US" altLang="en-US" dirty="0"/>
              <a:t>Store food properly</a:t>
            </a:r>
          </a:p>
          <a:p>
            <a:pPr marL="285750" indent="-285750" eaLnBrk="1" hangingPunct="1">
              <a:buFont typeface="Arial" panose="020B0604020202020204" pitchFamily="34" charset="0"/>
              <a:buChar char="•"/>
            </a:pPr>
            <a:r>
              <a:rPr lang="en-US" altLang="en-US" dirty="0"/>
              <a:t>Use your thermometer to ensure food is not in the “Danger Zone”</a:t>
            </a:r>
          </a:p>
        </p:txBody>
      </p:sp>
      <p:sp>
        <p:nvSpPr>
          <p:cNvPr id="5"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143000"/>
            <a:ext cx="3021532" cy="4670425"/>
          </a:xfrm>
          <a:prstGeom prst="rect">
            <a:avLst/>
          </a:prstGeom>
        </p:spPr>
      </p:pic>
    </p:spTree>
    <p:extLst>
      <p:ext uri="{BB962C8B-B14F-4D97-AF65-F5344CB8AC3E}">
        <p14:creationId xmlns:p14="http://schemas.microsoft.com/office/powerpoint/2010/main" val="30180225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Partnership Expands</a:t>
            </a:r>
          </a:p>
        </p:txBody>
      </p:sp>
      <p:sp>
        <p:nvSpPr>
          <p:cNvPr id="3" name="Footer Placeholder 2"/>
          <p:cNvSpPr>
            <a:spLocks noGrp="1"/>
          </p:cNvSpPr>
          <p:nvPr>
            <p:ph type="ftr" sz="quarter" idx="3"/>
          </p:nvPr>
        </p:nvSpPr>
        <p:spPr/>
        <p:txBody>
          <a:bodyPr/>
          <a:lstStyle/>
          <a:p>
            <a:r>
              <a:rPr lang="en-US"/>
              <a:t>Delaware North Orientation</a:t>
            </a:r>
          </a:p>
        </p:txBody>
      </p:sp>
      <p:sp>
        <p:nvSpPr>
          <p:cNvPr id="6" name="Content Placeholder 5"/>
          <p:cNvSpPr>
            <a:spLocks noGrp="1"/>
          </p:cNvSpPr>
          <p:nvPr>
            <p:ph sz="quarter" idx="10"/>
          </p:nvPr>
        </p:nvSpPr>
        <p:spPr/>
        <p:txBody>
          <a:bodyPr/>
          <a:lstStyle/>
          <a:p>
            <a:pPr>
              <a:buClrTx/>
              <a:buFont typeface="Arial" pitchFamily="34" charset="0"/>
              <a:buChar char="•"/>
            </a:pPr>
            <a:r>
              <a:rPr lang="en-US" sz="1800">
                <a:solidFill>
                  <a:schemeClr val="tx1"/>
                </a:solidFill>
              </a:rPr>
              <a:t>     Airports</a:t>
            </a:r>
          </a:p>
          <a:p>
            <a:pPr>
              <a:buClrTx/>
              <a:buFont typeface="Arial" pitchFamily="34" charset="0"/>
              <a:buChar char="•"/>
            </a:pPr>
            <a:endParaRPr lang="en-US" sz="1800">
              <a:solidFill>
                <a:schemeClr val="tx1"/>
              </a:solidFill>
            </a:endParaRPr>
          </a:p>
          <a:p>
            <a:pPr>
              <a:buClrTx/>
              <a:buFont typeface="Arial" pitchFamily="34" charset="0"/>
              <a:buChar char="•"/>
            </a:pPr>
            <a:r>
              <a:rPr lang="en-US" sz="1800">
                <a:solidFill>
                  <a:schemeClr val="tx1"/>
                </a:solidFill>
              </a:rPr>
              <a:t>     Racetracks</a:t>
            </a:r>
          </a:p>
          <a:p>
            <a:pPr>
              <a:buClrTx/>
              <a:buFont typeface="Arial" pitchFamily="34" charset="0"/>
              <a:buChar char="•"/>
            </a:pPr>
            <a:endParaRPr lang="en-US" sz="1800">
              <a:solidFill>
                <a:schemeClr val="tx1"/>
              </a:solidFill>
            </a:endParaRPr>
          </a:p>
          <a:p>
            <a:pPr>
              <a:buClrTx/>
              <a:buFont typeface="Arial" pitchFamily="34" charset="0"/>
              <a:buChar char="•"/>
            </a:pPr>
            <a:r>
              <a:rPr lang="en-US" sz="1800">
                <a:solidFill>
                  <a:schemeClr val="tx1"/>
                </a:solidFill>
              </a:rPr>
              <a:t>     Olympics</a:t>
            </a:r>
          </a:p>
          <a:p>
            <a:pPr>
              <a:buClrTx/>
              <a:buFont typeface="Arial" pitchFamily="34" charset="0"/>
              <a:buChar char="•"/>
            </a:pPr>
            <a:endParaRPr lang="en-US" sz="1800">
              <a:solidFill>
                <a:schemeClr val="tx1"/>
              </a:solidFill>
            </a:endParaRPr>
          </a:p>
          <a:p>
            <a:pPr>
              <a:buClrTx/>
              <a:buFont typeface="Arial" pitchFamily="34" charset="0"/>
              <a:buChar char="•"/>
            </a:pPr>
            <a:r>
              <a:rPr lang="en-US" sz="1800">
                <a:solidFill>
                  <a:schemeClr val="tx1"/>
                </a:solidFill>
              </a:rPr>
              <a:t>     World’s Fair</a:t>
            </a:r>
          </a:p>
          <a:p>
            <a:pPr>
              <a:buClrTx/>
              <a:buFont typeface="Arial" pitchFamily="34" charset="0"/>
              <a:buChar char="•"/>
            </a:pPr>
            <a:endParaRPr lang="en-US" sz="1800">
              <a:solidFill>
                <a:schemeClr val="tx1"/>
              </a:solidFill>
            </a:endParaRPr>
          </a:p>
          <a:p>
            <a:pPr>
              <a:buClrTx/>
              <a:buFont typeface="Arial" pitchFamily="34" charset="0"/>
              <a:buChar char="•"/>
            </a:pPr>
            <a:r>
              <a:rPr lang="en-US" sz="1800">
                <a:solidFill>
                  <a:schemeClr val="tx1"/>
                </a:solidFill>
              </a:rPr>
              <a:t>     International</a:t>
            </a:r>
          </a:p>
          <a:p>
            <a:pPr>
              <a:spcBef>
                <a:spcPct val="50000"/>
              </a:spcBef>
              <a:buClr>
                <a:srgbClr val="FFCC66"/>
              </a:buClr>
              <a:buFont typeface="Arial" pitchFamily="34" charset="0"/>
              <a:buChar char="•"/>
              <a:defRPr/>
            </a:pPr>
            <a:endParaRPr lang="en-US" sz="2400">
              <a:latin typeface="Century Gothic" pitchFamily="34" charset="0"/>
            </a:endParaRPr>
          </a:p>
        </p:txBody>
      </p:sp>
      <p:sp>
        <p:nvSpPr>
          <p:cNvPr id="7" name="Content Placeholder 6"/>
          <p:cNvSpPr>
            <a:spLocks noGrp="1"/>
          </p:cNvSpPr>
          <p:nvPr>
            <p:ph sz="quarter" idx="11"/>
          </p:nvPr>
        </p:nvSpPr>
        <p:spPr>
          <a:xfrm>
            <a:off x="3834580" y="1290638"/>
            <a:ext cx="5058697" cy="4814887"/>
          </a:xfrm>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solidFill>
                <a:schemeClr val="accent1"/>
              </a:solidFill>
            </a:endParaRPr>
          </a:p>
          <a:p>
            <a:endParaRPr lang="en-US">
              <a:solidFill>
                <a:schemeClr val="accent1"/>
              </a:solidFill>
            </a:endParaRPr>
          </a:p>
          <a:p>
            <a:pPr algn="ctr"/>
            <a:r>
              <a:rPr lang="en-US">
                <a:solidFill>
                  <a:schemeClr val="tx1"/>
                </a:solidFill>
              </a:rPr>
              <a:t>Franklin D. Roosevelt at the opening of Washington National Airport</a:t>
            </a:r>
          </a:p>
        </p:txBody>
      </p:sp>
      <p:pic>
        <p:nvPicPr>
          <p:cNvPr id="8" name="Picture 7" descr="FDR-Airport-ppt"/>
          <p:cNvPicPr>
            <a:picLocks noChangeAspect="1" noChangeArrowheads="1"/>
          </p:cNvPicPr>
          <p:nvPr/>
        </p:nvPicPr>
        <p:blipFill>
          <a:blip r:embed="rId3"/>
          <a:srcRect/>
          <a:stretch>
            <a:fillRect/>
          </a:stretch>
        </p:blipFill>
        <p:spPr bwMode="auto">
          <a:xfrm>
            <a:off x="3834581" y="1290638"/>
            <a:ext cx="4912438" cy="4218911"/>
          </a:xfrm>
          <a:prstGeom prst="rect">
            <a:avLst/>
          </a:prstGeom>
          <a:noFill/>
          <a:ln w="9525">
            <a:noFill/>
            <a:miter lim="800000"/>
            <a:headEnd/>
            <a:tailEnd/>
          </a:ln>
          <a:effectLst>
            <a:outerShdw dist="71842" dir="2700000" algn="ctr" rotWithShape="0">
              <a:schemeClr val="bg2">
                <a:lumMod val="75000"/>
              </a:schemeClr>
            </a:outerShdw>
          </a:effectLst>
        </p:spPr>
      </p:pic>
    </p:spTree>
    <p:extLst>
      <p:ext uri="{BB962C8B-B14F-4D97-AF65-F5344CB8AC3E}">
        <p14:creationId xmlns:p14="http://schemas.microsoft.com/office/powerpoint/2010/main" val="590222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Health Policy Agreement</a:t>
            </a:r>
          </a:p>
        </p:txBody>
      </p:sp>
      <p:pic>
        <p:nvPicPr>
          <p:cNvPr id="5" name="Content Placeholder 4"/>
          <p:cNvPicPr>
            <a:picLocks noGrp="1"/>
          </p:cNvPicPr>
          <p:nvPr>
            <p:ph sz="quarter" idx="10"/>
          </p:nvPr>
        </p:nvPicPr>
        <p:blipFill rotWithShape="1">
          <a:blip r:embed="rId2" cstate="print"/>
          <a:srcRect l="14102" t="17091" r="69872" b="10558"/>
          <a:stretch/>
        </p:blipFill>
        <p:spPr bwMode="auto">
          <a:xfrm>
            <a:off x="2731537" y="1290638"/>
            <a:ext cx="3792051" cy="4814887"/>
          </a:xfrm>
          <a:prstGeom prst="rect">
            <a:avLst/>
          </a:prstGeom>
          <a:ln>
            <a:noFill/>
          </a:ln>
          <a:extLst>
            <a:ext uri="{53640926-AAD7-44D8-BBD7-CCE9431645EC}">
              <a14:shadowObscured xmlns:a14="http://schemas.microsoft.com/office/drawing/2010/main"/>
            </a:ext>
          </a:extLst>
        </p:spPr>
      </p:pic>
      <p:sp>
        <p:nvSpPr>
          <p:cNvPr id="7" name="Footer Placeholder 2"/>
          <p:cNvSpPr>
            <a:spLocks noGrp="1"/>
          </p:cNvSpPr>
          <p:nvPr>
            <p:ph type="ftr" sz="quarter" idx="3"/>
          </p:nvPr>
        </p:nvSpPr>
        <p:spPr>
          <a:xfrm>
            <a:off x="764619" y="6310849"/>
            <a:ext cx="3718481" cy="158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418392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err="1">
                <a:solidFill>
                  <a:schemeClr val="tx1"/>
                </a:solidFill>
              </a:rPr>
              <a:t>GuestPath</a:t>
            </a:r>
            <a:endParaRPr lang="en-US" dirty="0">
              <a:solidFill>
                <a:schemeClr val="tx1"/>
              </a:solidFill>
            </a:endParaRPr>
          </a:p>
        </p:txBody>
      </p:sp>
    </p:spTree>
    <p:extLst>
      <p:ext uri="{BB962C8B-B14F-4D97-AF65-F5344CB8AC3E}">
        <p14:creationId xmlns:p14="http://schemas.microsoft.com/office/powerpoint/2010/main" val="2781542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9BB9A49-21D0-4B64-AD79-089FB67E9D52}"/>
              </a:ext>
            </a:extLst>
          </p:cNvPr>
          <p:cNvPicPr/>
          <p:nvPr/>
        </p:nvPicPr>
        <p:blipFill rotWithShape="1">
          <a:blip r:embed="rId3"/>
          <a:srcRect l="3134" r="426" b="16199"/>
          <a:stretch/>
        </p:blipFill>
        <p:spPr bwMode="auto">
          <a:xfrm>
            <a:off x="1327825" y="857250"/>
            <a:ext cx="6376481" cy="5143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7918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chemeClr val="tx1"/>
                </a:solidFill>
              </a:rPr>
              <a:t>PCI Training</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68292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6530" y="414338"/>
            <a:ext cx="8118683" cy="407784"/>
          </a:xfrm>
        </p:spPr>
        <p:txBody>
          <a:bodyPr/>
          <a:lstStyle/>
          <a:p>
            <a:pPr eaLnBrk="1" hangingPunct="1"/>
            <a:r>
              <a:rPr lang="en-US" altLang="es-MX" dirty="0" smtClean="0">
                <a:latin typeface="Century Gothic" panose="020B0502020202020204" pitchFamily="34" charset="0"/>
              </a:rPr>
              <a:t>What is PCI?</a:t>
            </a:r>
            <a:r>
              <a:rPr lang="en-US" altLang="es-MX" dirty="0"/>
              <a:t>	</a:t>
            </a:r>
          </a:p>
        </p:txBody>
      </p:sp>
      <p:sp>
        <p:nvSpPr>
          <p:cNvPr id="6147" name="Rectangle 3"/>
          <p:cNvSpPr>
            <a:spLocks noGrp="1" noChangeArrowheads="1"/>
          </p:cNvSpPr>
          <p:nvPr>
            <p:ph type="body" idx="4294967295"/>
          </p:nvPr>
        </p:nvSpPr>
        <p:spPr>
          <a:xfrm>
            <a:off x="455613" y="1421876"/>
            <a:ext cx="8229600" cy="3810000"/>
          </a:xfrm>
          <a:prstGeom prst="rect">
            <a:avLst/>
          </a:prstGeom>
        </p:spPr>
        <p:txBody>
          <a:bodyPr/>
          <a:lstStyle/>
          <a:p>
            <a:pPr marL="609600" indent="-609600">
              <a:spcBef>
                <a:spcPct val="20000"/>
              </a:spcBef>
              <a:buClrTx/>
              <a:buFont typeface="Arial" charset="0"/>
              <a:buChar char="•"/>
              <a:defRPr/>
            </a:pPr>
            <a:r>
              <a:rPr lang="en-US" sz="2200" dirty="0" smtClean="0"/>
              <a:t>Payment </a:t>
            </a:r>
            <a:r>
              <a:rPr lang="en-US" sz="2200" dirty="0"/>
              <a:t>Card Industry</a:t>
            </a:r>
          </a:p>
          <a:p>
            <a:pPr marL="609600" indent="-609600">
              <a:spcBef>
                <a:spcPct val="20000"/>
              </a:spcBef>
              <a:buClrTx/>
              <a:buFont typeface="Arial" charset="0"/>
              <a:buChar char="•"/>
              <a:defRPr/>
            </a:pPr>
            <a:endParaRPr lang="en-US" sz="2200" dirty="0"/>
          </a:p>
          <a:p>
            <a:pPr marL="609600" indent="-609600">
              <a:spcBef>
                <a:spcPct val="20000"/>
              </a:spcBef>
              <a:buClrTx/>
              <a:buFont typeface="Arial" charset="0"/>
              <a:buChar char="•"/>
              <a:defRPr/>
            </a:pPr>
            <a:r>
              <a:rPr lang="en-US" sz="2200" dirty="0"/>
              <a:t>PCI Security Standards Council</a:t>
            </a:r>
          </a:p>
          <a:p>
            <a:pPr marL="1066800" lvl="1" indent="-609600">
              <a:spcBef>
                <a:spcPct val="20000"/>
              </a:spcBef>
              <a:buClrTx/>
              <a:buFont typeface="Arial" pitchFamily="34" charset="0"/>
              <a:buChar char="–"/>
              <a:defRPr/>
            </a:pPr>
            <a:r>
              <a:rPr lang="en-US" sz="2200" dirty="0"/>
              <a:t>Founded by American Express, Master Card, Visa, Discover, and JCB International</a:t>
            </a:r>
          </a:p>
          <a:p>
            <a:pPr marL="1066800" lvl="1" indent="-609600">
              <a:spcBef>
                <a:spcPct val="20000"/>
              </a:spcBef>
              <a:buClrTx/>
              <a:buFont typeface="Arial" charset="0"/>
              <a:buChar char="•"/>
              <a:defRPr/>
            </a:pPr>
            <a:endParaRPr lang="en-US" sz="2200" dirty="0"/>
          </a:p>
          <a:p>
            <a:pPr marL="228600" lvl="1" indent="-609600">
              <a:spcBef>
                <a:spcPts val="24"/>
              </a:spcBef>
              <a:buClrTx/>
              <a:buFont typeface="Arial" charset="0"/>
              <a:buChar char="•"/>
              <a:defRPr/>
            </a:pPr>
            <a:r>
              <a:rPr lang="en-US" sz="2200" dirty="0"/>
              <a:t>PCI Data Security Standard</a:t>
            </a:r>
          </a:p>
          <a:p>
            <a:pPr marL="457200" indent="-457200" eaLnBrk="1" hangingPunct="1">
              <a:spcBef>
                <a:spcPts val="100"/>
              </a:spcBef>
              <a:buFont typeface="Arial" panose="020B0604020202020204" pitchFamily="34" charset="0"/>
              <a:buChar char="•"/>
            </a:pPr>
            <a:endParaRPr lang="en-US" altLang="es-MX" sz="2000" dirty="0"/>
          </a:p>
        </p:txBody>
      </p:sp>
    </p:spTree>
    <p:custDataLst>
      <p:tags r:id="rId1"/>
    </p:custDataLst>
    <p:extLst>
      <p:ext uri="{BB962C8B-B14F-4D97-AF65-F5344CB8AC3E}">
        <p14:creationId xmlns:p14="http://schemas.microsoft.com/office/powerpoint/2010/main" val="161462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PCI Compliance</a:t>
            </a:r>
          </a:p>
        </p:txBody>
      </p:sp>
      <p:sp>
        <p:nvSpPr>
          <p:cNvPr id="5" name="Content Placeholder 4"/>
          <p:cNvSpPr>
            <a:spLocks noGrp="1"/>
          </p:cNvSpPr>
          <p:nvPr>
            <p:ph sz="quarter" idx="10"/>
          </p:nvPr>
        </p:nvSpPr>
        <p:spPr/>
        <p:txBody>
          <a:bodyPr/>
          <a:lstStyle/>
          <a:p>
            <a:pPr>
              <a:buClrTx/>
            </a:pPr>
            <a:r>
              <a:rPr lang="en-US" sz="2200" dirty="0">
                <a:solidFill>
                  <a:schemeClr val="tx1"/>
                </a:solidFill>
              </a:rPr>
              <a:t>What does it mean to be PCI Compliant?</a:t>
            </a:r>
          </a:p>
          <a:p>
            <a:pPr marL="342900" indent="-342900">
              <a:buClrTx/>
              <a:buFont typeface="Arial" panose="020B0604020202020204" pitchFamily="34" charset="0"/>
              <a:buChar char="•"/>
            </a:pPr>
            <a:endParaRPr lang="en-US" sz="2200" dirty="0">
              <a:solidFill>
                <a:schemeClr val="tx1"/>
              </a:solidFill>
            </a:endParaRPr>
          </a:p>
          <a:p>
            <a:pPr marL="457200" indent="-457200">
              <a:spcBef>
                <a:spcPts val="100"/>
              </a:spcBef>
              <a:buClrTx/>
              <a:buFont typeface="Arial" pitchFamily="34" charset="0"/>
              <a:buChar char="•"/>
              <a:defRPr/>
            </a:pPr>
            <a:r>
              <a:rPr lang="en-US" sz="2200" dirty="0"/>
              <a:t>Achieving and maintaining the requirements of the PCI Security Standards Council</a:t>
            </a:r>
          </a:p>
          <a:p>
            <a:pPr marL="457200" indent="-457200">
              <a:spcBef>
                <a:spcPts val="100"/>
              </a:spcBef>
              <a:buClrTx/>
              <a:buFont typeface="Arial" pitchFamily="34" charset="0"/>
              <a:buChar char="•"/>
              <a:defRPr/>
            </a:pPr>
            <a:endParaRPr lang="en-US" sz="2200" dirty="0"/>
          </a:p>
          <a:p>
            <a:pPr marL="457200" indent="-457200">
              <a:spcBef>
                <a:spcPts val="100"/>
              </a:spcBef>
              <a:buClrTx/>
              <a:buFont typeface="Arial" pitchFamily="34" charset="0"/>
              <a:buChar char="•"/>
              <a:defRPr/>
            </a:pPr>
            <a:r>
              <a:rPr lang="en-US" sz="2200" dirty="0"/>
              <a:t>Mandated by major credit cards companies or we lose our privileges</a:t>
            </a:r>
          </a:p>
          <a:p>
            <a:pPr marL="457200" indent="-457200">
              <a:spcBef>
                <a:spcPts val="100"/>
              </a:spcBef>
              <a:buClrTx/>
              <a:buFont typeface="Arial" pitchFamily="34" charset="0"/>
              <a:buChar char="•"/>
              <a:defRPr/>
            </a:pPr>
            <a:endParaRPr lang="en-US" dirty="0"/>
          </a:p>
          <a:p>
            <a:pPr marL="457200" indent="-457200">
              <a:spcBef>
                <a:spcPts val="100"/>
              </a:spcBef>
              <a:buFont typeface="Arial" pitchFamily="34" charset="0"/>
              <a:buChar char="•"/>
              <a:defRPr/>
            </a:pPr>
            <a:endParaRPr lang="en-US" dirty="0"/>
          </a:p>
          <a:p>
            <a:pPr marL="457200" indent="-457200" algn="ctr">
              <a:spcBef>
                <a:spcPts val="100"/>
              </a:spcBef>
              <a:defRPr/>
            </a:pPr>
            <a:r>
              <a:rPr lang="en-US" dirty="0">
                <a:solidFill>
                  <a:srgbClr val="FF0000"/>
                </a:solidFill>
              </a:rPr>
              <a:t>Protect Credit Card Information</a:t>
            </a:r>
          </a:p>
          <a:p>
            <a:endParaRPr lang="en-US" dirty="0"/>
          </a:p>
        </p:txBody>
      </p:sp>
      <p:sp>
        <p:nvSpPr>
          <p:cNvPr id="6" name="Footer Placeholder 5"/>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Tree>
    <p:extLst>
      <p:ext uri="{BB962C8B-B14F-4D97-AF65-F5344CB8AC3E}">
        <p14:creationId xmlns:p14="http://schemas.microsoft.com/office/powerpoint/2010/main" val="2436735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Why being PCI Compliant is critical?</a:t>
            </a:r>
            <a:endParaRPr lang="en-US" dirty="0">
              <a:latin typeface="Century Gothic" panose="020B0502020202020204" pitchFamily="34" charset="0"/>
            </a:endParaRPr>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5" name="Content Placeholder 4"/>
          <p:cNvSpPr>
            <a:spLocks noGrp="1"/>
          </p:cNvSpPr>
          <p:nvPr>
            <p:ph sz="quarter" idx="10"/>
          </p:nvPr>
        </p:nvSpPr>
        <p:spPr/>
        <p:txBody>
          <a:bodyPr/>
          <a:lstStyle/>
          <a:p>
            <a:pPr marL="457200" indent="-457200">
              <a:spcBef>
                <a:spcPts val="100"/>
              </a:spcBef>
              <a:buClrTx/>
              <a:buFont typeface="Arial" panose="020B0604020202020204" pitchFamily="34" charset="0"/>
              <a:buChar char="•"/>
              <a:defRPr/>
            </a:pPr>
            <a:r>
              <a:rPr lang="en-US" dirty="0">
                <a:latin typeface="Arial" charset="0"/>
              </a:rPr>
              <a:t>It’s the right thing to </a:t>
            </a:r>
            <a:r>
              <a:rPr lang="en-US" dirty="0" smtClean="0">
                <a:latin typeface="Arial" charset="0"/>
              </a:rPr>
              <a:t>do based on the million of records being breached recently</a:t>
            </a:r>
            <a:endParaRPr lang="en-US" dirty="0">
              <a:latin typeface="Arial" charset="0"/>
            </a:endParaRPr>
          </a:p>
          <a:p>
            <a:pPr marL="457200" indent="-457200">
              <a:spcBef>
                <a:spcPts val="100"/>
              </a:spcBef>
              <a:buClrTx/>
              <a:buFont typeface="Arial" panose="020B0604020202020204" pitchFamily="34" charset="0"/>
              <a:buChar char="•"/>
              <a:defRPr/>
            </a:pPr>
            <a:endParaRPr lang="en-US" dirty="0">
              <a:latin typeface="Arial" charset="0"/>
            </a:endParaRPr>
          </a:p>
          <a:p>
            <a:pPr marL="457200" indent="-457200">
              <a:spcBef>
                <a:spcPts val="100"/>
              </a:spcBef>
              <a:buClrTx/>
              <a:buFont typeface="Arial" panose="020B0604020202020204" pitchFamily="34" charset="0"/>
              <a:buChar char="•"/>
              <a:defRPr/>
            </a:pPr>
            <a:r>
              <a:rPr lang="en-US" dirty="0">
                <a:latin typeface="Arial" charset="0"/>
              </a:rPr>
              <a:t>Maintain Delaware North’s reputation of integrity</a:t>
            </a:r>
          </a:p>
          <a:p>
            <a:pPr marL="457200" indent="-457200">
              <a:spcBef>
                <a:spcPts val="100"/>
              </a:spcBef>
              <a:buClrTx/>
              <a:buFont typeface="Arial" panose="020B0604020202020204" pitchFamily="34" charset="0"/>
              <a:buChar char="•"/>
              <a:defRPr/>
            </a:pPr>
            <a:endParaRPr lang="en-US" dirty="0">
              <a:latin typeface="Arial" charset="0"/>
            </a:endParaRPr>
          </a:p>
          <a:p>
            <a:pPr marL="457200" indent="-457200">
              <a:spcBef>
                <a:spcPts val="100"/>
              </a:spcBef>
              <a:buClrTx/>
              <a:buFont typeface="Arial" panose="020B0604020202020204" pitchFamily="34" charset="0"/>
              <a:buChar char="•"/>
              <a:defRPr/>
            </a:pPr>
            <a:r>
              <a:rPr lang="en-US" dirty="0">
                <a:latin typeface="Arial" charset="0"/>
              </a:rPr>
              <a:t>We are all responsible for PCI </a:t>
            </a:r>
            <a:r>
              <a:rPr lang="en-US" dirty="0" smtClean="0">
                <a:latin typeface="Arial" charset="0"/>
              </a:rPr>
              <a:t>compliance</a:t>
            </a:r>
          </a:p>
          <a:p>
            <a:pPr marL="457200" indent="-457200">
              <a:spcBef>
                <a:spcPts val="100"/>
              </a:spcBef>
              <a:buClrTx/>
              <a:buFont typeface="Arial" panose="020B0604020202020204" pitchFamily="34" charset="0"/>
              <a:buChar char="•"/>
              <a:defRPr/>
            </a:pPr>
            <a:endParaRPr lang="en-US" dirty="0" smtClean="0"/>
          </a:p>
          <a:p>
            <a:pPr marL="457200" indent="-457200">
              <a:spcBef>
                <a:spcPts val="100"/>
              </a:spcBef>
              <a:buClrTx/>
              <a:buFont typeface="Arial" panose="020B0604020202020204" pitchFamily="34" charset="0"/>
              <a:buChar char="•"/>
              <a:defRPr/>
            </a:pPr>
            <a:r>
              <a:rPr lang="en-US" dirty="0" smtClean="0"/>
              <a:t>Mandated </a:t>
            </a:r>
            <a:r>
              <a:rPr lang="en-US" dirty="0"/>
              <a:t>by major credit cards companies or we lose our privileges</a:t>
            </a:r>
          </a:p>
          <a:p>
            <a:pPr marL="457200" indent="-457200">
              <a:spcBef>
                <a:spcPts val="100"/>
              </a:spcBef>
              <a:buFont typeface="Arial" pitchFamily="34" charset="0"/>
              <a:buChar char="•"/>
              <a:defRPr/>
            </a:pPr>
            <a:endParaRPr lang="en-US" sz="2000" dirty="0">
              <a:latin typeface="Arial" charset="0"/>
            </a:endParaRP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107506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General Handling Procedures</a:t>
            </a:r>
            <a:endParaRPr lang="en-US" dirty="0">
              <a:latin typeface="Century Gothic" panose="020B0502020202020204" pitchFamily="34" charset="0"/>
            </a:endParaRPr>
          </a:p>
        </p:txBody>
      </p:sp>
      <p:sp>
        <p:nvSpPr>
          <p:cNvPr id="3" name="Footer Placeholder 2"/>
          <p:cNvSpPr>
            <a:spLocks noGrp="1"/>
          </p:cNvSpPr>
          <p:nvPr>
            <p:ph type="ftr" sz="quarter" idx="3"/>
          </p:nvPr>
        </p:nvSpPr>
        <p:spPr/>
        <p:txBody>
          <a:bodyPr/>
          <a:lstStyle/>
          <a:p>
            <a:r>
              <a:rPr lang="en-US" dirty="0" smtClean="0"/>
              <a:t>Delaware North Orientation</a:t>
            </a:r>
            <a:endParaRPr lang="en-US" dirty="0"/>
          </a:p>
        </p:txBody>
      </p:sp>
      <p:sp>
        <p:nvSpPr>
          <p:cNvPr id="5" name="Content Placeholder 4"/>
          <p:cNvSpPr>
            <a:spLocks noGrp="1"/>
          </p:cNvSpPr>
          <p:nvPr>
            <p:ph sz="quarter" idx="10"/>
          </p:nvPr>
        </p:nvSpPr>
        <p:spPr/>
        <p:txBody>
          <a:bodyPr/>
          <a:lstStyle/>
          <a:p>
            <a:pPr marL="514350" indent="-514350">
              <a:spcBef>
                <a:spcPts val="100"/>
              </a:spcBef>
              <a:buClrTx/>
              <a:buFont typeface="Arial" panose="020B0604020202020204" pitchFamily="34" charset="0"/>
              <a:buChar char="•"/>
              <a:defRPr/>
            </a:pPr>
            <a:r>
              <a:rPr lang="en-US" dirty="0"/>
              <a:t>Obtain signature for transactions over $50.00 for F&amp;B and over $100.00 for Retail</a:t>
            </a:r>
          </a:p>
          <a:p>
            <a:pPr marL="514350" indent="-514350">
              <a:spcBef>
                <a:spcPts val="100"/>
              </a:spcBef>
              <a:buClrTx/>
              <a:buFont typeface="+mj-lt"/>
              <a:buAutoNum type="arabicPeriod"/>
              <a:defRPr/>
            </a:pPr>
            <a:endParaRPr lang="en-US" dirty="0"/>
          </a:p>
          <a:p>
            <a:pPr marL="514350" indent="-514350">
              <a:spcBef>
                <a:spcPts val="100"/>
              </a:spcBef>
              <a:buClrTx/>
              <a:buFont typeface="Arial" panose="020B0604020202020204" pitchFamily="34" charset="0"/>
              <a:buChar char="•"/>
              <a:defRPr/>
            </a:pPr>
            <a:r>
              <a:rPr lang="en-US" dirty="0"/>
              <a:t>Ask guest if they want a copy of receipt</a:t>
            </a:r>
          </a:p>
          <a:p>
            <a:pPr marL="514350" indent="-514350">
              <a:spcBef>
                <a:spcPts val="100"/>
              </a:spcBef>
              <a:buClrTx/>
              <a:buFont typeface="+mj-lt"/>
              <a:buAutoNum type="arabicPeriod"/>
              <a:defRPr/>
            </a:pPr>
            <a:endParaRPr lang="en-US" dirty="0"/>
          </a:p>
          <a:p>
            <a:pPr marL="514350" indent="-514350">
              <a:spcBef>
                <a:spcPts val="100"/>
              </a:spcBef>
              <a:buClrTx/>
              <a:buFont typeface="Arial" panose="020B0604020202020204" pitchFamily="34" charset="0"/>
              <a:buChar char="•"/>
              <a:defRPr/>
            </a:pPr>
            <a:r>
              <a:rPr lang="en-US" dirty="0"/>
              <a:t>Secure merchant copy of receipt in cash drawer until the end of the shift</a:t>
            </a:r>
          </a:p>
          <a:p>
            <a:pPr marL="457200" indent="-457200">
              <a:spcBef>
                <a:spcPts val="100"/>
              </a:spcBef>
              <a:defRPr/>
            </a:pPr>
            <a:endParaRPr lang="en-US" dirty="0"/>
          </a:p>
          <a:p>
            <a:pPr marL="457200" indent="-457200" algn="ctr">
              <a:spcBef>
                <a:spcPts val="100"/>
              </a:spcBef>
              <a:defRPr/>
            </a:pPr>
            <a:r>
              <a:rPr lang="en-US" b="1" dirty="0"/>
              <a:t>BAR TABS PERMITTED IN CERTAIN AREAS ONLY</a:t>
            </a:r>
            <a:endParaRPr lang="en-US" b="1" dirty="0">
              <a:cs typeface="Arial"/>
            </a:endParaRPr>
          </a:p>
          <a:p>
            <a:pPr marL="457200" indent="-457200">
              <a:spcBef>
                <a:spcPts val="100"/>
              </a:spcBef>
              <a:buFont typeface="Arial" panose="020B0604020202020204" pitchFamily="34" charset="0"/>
              <a:buChar char="•"/>
              <a:defRPr/>
            </a:pPr>
            <a:endParaRPr lang="en-US" dirty="0"/>
          </a:p>
          <a:p>
            <a:pPr marL="457200" indent="-457200">
              <a:spcBef>
                <a:spcPts val="100"/>
              </a:spcBef>
              <a:buFont typeface="Arial" panose="020B0604020202020204" pitchFamily="34" charset="0"/>
              <a:buChar char="•"/>
              <a:defRPr/>
            </a:pPr>
            <a:endParaRPr lang="en-US" sz="2000" dirty="0"/>
          </a:p>
          <a:p>
            <a:pPr marL="457200" indent="-457200">
              <a:spcBef>
                <a:spcPts val="100"/>
              </a:spcBef>
              <a:buFont typeface="Arial" panose="020B0604020202020204" pitchFamily="34" charset="0"/>
              <a:buChar char="•"/>
              <a:defRPr/>
            </a:pPr>
            <a:endParaRPr lang="en-US" sz="2000" dirty="0">
              <a:latin typeface="Arial" charset="0"/>
            </a:endParaRPr>
          </a:p>
          <a:p>
            <a:pPr marL="457200" indent="-457200">
              <a:spcBef>
                <a:spcPts val="100"/>
              </a:spcBef>
              <a:buFont typeface="Arial" panose="020B0604020202020204" pitchFamily="34" charset="0"/>
              <a:buChar char="•"/>
              <a:defRPr/>
            </a:pPr>
            <a:endParaRPr lang="en-US" sz="2000" dirty="0">
              <a:latin typeface="Arial" charset="0"/>
            </a:endParaRP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931308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General Handling Procedures</a:t>
            </a:r>
            <a:endParaRPr lang="en-US" dirty="0">
              <a:latin typeface="Century Gothic" panose="020B0502020202020204" pitchFamily="34" charset="0"/>
            </a:endParaRPr>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5" name="Content Placeholder 4"/>
          <p:cNvSpPr>
            <a:spLocks noGrp="1"/>
          </p:cNvSpPr>
          <p:nvPr>
            <p:ph sz="quarter" idx="10"/>
          </p:nvPr>
        </p:nvSpPr>
        <p:spPr/>
        <p:txBody>
          <a:bodyPr/>
          <a:lstStyle/>
          <a:p>
            <a:pPr>
              <a:spcAft>
                <a:spcPts val="0"/>
              </a:spcAft>
              <a:tabLst>
                <a:tab pos="2743200" algn="ctr"/>
                <a:tab pos="5486400" algn="r"/>
                <a:tab pos="457200" algn="l"/>
              </a:tabLst>
              <a:defRPr/>
            </a:pPr>
            <a:r>
              <a:rPr lang="en-US" b="1" dirty="0">
                <a:ea typeface="Times New Roman" panose="02020603050405020304" pitchFamily="18" charset="0"/>
              </a:rPr>
              <a:t>The cashier will verify that the guest has signed the back of the card.</a:t>
            </a:r>
          </a:p>
          <a:p>
            <a:pPr>
              <a:spcAft>
                <a:spcPts val="0"/>
              </a:spcAft>
              <a:buClrTx/>
              <a:tabLst>
                <a:tab pos="2743200" algn="ctr"/>
                <a:tab pos="5486400" algn="r"/>
                <a:tab pos="457200" algn="l"/>
              </a:tabLst>
              <a:defRPr/>
            </a:pPr>
            <a:endParaRPr lang="en-US" b="1" dirty="0">
              <a:latin typeface="Times New Roman" panose="02020603050405020304" pitchFamily="18" charset="0"/>
              <a:ea typeface="Times New Roman" panose="02020603050405020304" pitchFamily="18" charset="0"/>
            </a:endParaRPr>
          </a:p>
          <a:p>
            <a:pPr marL="285750" indent="-285750">
              <a:spcAft>
                <a:spcPts val="0"/>
              </a:spcAft>
              <a:buClrTx/>
              <a:buFont typeface="Arial" panose="020B0604020202020204" pitchFamily="34" charset="0"/>
              <a:buChar char="•"/>
              <a:tabLst>
                <a:tab pos="2743200" algn="ctr"/>
                <a:tab pos="5486400" algn="r"/>
                <a:tab pos="457200" algn="l"/>
              </a:tabLst>
              <a:defRPr/>
            </a:pPr>
            <a:r>
              <a:rPr lang="en-US" dirty="0">
                <a:ea typeface="Times New Roman" panose="02020603050405020304" pitchFamily="18" charset="0"/>
              </a:rPr>
              <a:t>If the guest has not signed the back of the card, the cashier will ask the guest to produce valid government-issued photo identification.  The cashier will compare the name on the photo identification to the name on the credit card.  </a:t>
            </a:r>
          </a:p>
          <a:p>
            <a:pPr marL="285750" indent="-285750">
              <a:spcAft>
                <a:spcPts val="0"/>
              </a:spcAft>
              <a:buClrTx/>
              <a:buFont typeface="Arial" panose="020B0604020202020204" pitchFamily="34" charset="0"/>
              <a:buChar char="•"/>
              <a:tabLst>
                <a:tab pos="2743200" algn="ctr"/>
                <a:tab pos="5486400" algn="r"/>
                <a:tab pos="457200" algn="l"/>
              </a:tabLst>
              <a:defRPr/>
            </a:pPr>
            <a:endParaRPr lang="en-US" dirty="0">
              <a:ea typeface="Times New Roman" panose="02020603050405020304" pitchFamily="18" charset="0"/>
            </a:endParaRPr>
          </a:p>
          <a:p>
            <a:pPr marL="285750" indent="-285750">
              <a:spcAft>
                <a:spcPts val="0"/>
              </a:spcAft>
              <a:buClrTx/>
              <a:buFont typeface="Arial" panose="020B0604020202020204" pitchFamily="34" charset="0"/>
              <a:buChar char="•"/>
              <a:tabLst>
                <a:tab pos="2743200" algn="ctr"/>
                <a:tab pos="5486400" algn="r"/>
                <a:tab pos="457200" algn="l"/>
              </a:tabLst>
              <a:defRPr/>
            </a:pPr>
            <a:r>
              <a:rPr lang="en-US" dirty="0">
                <a:ea typeface="Times New Roman" panose="02020603050405020304" pitchFamily="18" charset="0"/>
              </a:rPr>
              <a:t>If "See ID" or “Ask for ID” is written in the signature line on the back of the card (in place of the cardholders signature), it will be acceptable, so long as the guest provides valid identification</a:t>
            </a:r>
            <a:r>
              <a:rPr lang="en-US" sz="2000" dirty="0">
                <a:ea typeface="Times New Roman" panose="02020603050405020304" pitchFamily="18" charset="0"/>
              </a:rPr>
              <a:t>.</a:t>
            </a:r>
            <a:endParaRPr lang="en-US" sz="2000" dirty="0"/>
          </a:p>
          <a:p>
            <a:pPr marL="457200" indent="-457200">
              <a:spcBef>
                <a:spcPts val="100"/>
              </a:spcBef>
              <a:buFont typeface="Arial" panose="020B0604020202020204" pitchFamily="34" charset="0"/>
              <a:buChar char="•"/>
              <a:defRPr/>
            </a:pPr>
            <a:endParaRPr lang="en-US" sz="2000" dirty="0">
              <a:latin typeface="Arial" charset="0"/>
            </a:endParaRPr>
          </a:p>
          <a:p>
            <a:pPr marL="457200" indent="-457200">
              <a:spcBef>
                <a:spcPts val="100"/>
              </a:spcBef>
              <a:buFont typeface="Arial" panose="020B0604020202020204" pitchFamily="34" charset="0"/>
              <a:buChar char="•"/>
              <a:defRPr/>
            </a:pPr>
            <a:endParaRPr lang="en-US" sz="2000" dirty="0">
              <a:latin typeface="Arial" charset="0"/>
            </a:endParaRP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1067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51" y="395484"/>
            <a:ext cx="8114762" cy="407784"/>
          </a:xfrm>
        </p:spPr>
        <p:txBody>
          <a:bodyPr>
            <a:normAutofit fontScale="90000"/>
          </a:bodyPr>
          <a:lstStyle/>
          <a:p>
            <a:r>
              <a:rPr lang="en-US" dirty="0"/>
              <a:t/>
            </a:r>
            <a:br>
              <a:rPr lang="en-US" dirty="0"/>
            </a:br>
            <a:r>
              <a:rPr lang="en-US" dirty="0" smtClean="0">
                <a:latin typeface="Century Gothic" panose="020B0502020202020204" pitchFamily="34" charset="0"/>
              </a:rPr>
              <a:t>Lost Credit Cards</a:t>
            </a:r>
            <a:endParaRPr lang="en-US" dirty="0">
              <a:latin typeface="Century Gothic" panose="020B0502020202020204" pitchFamily="34" charset="0"/>
            </a:endParaRPr>
          </a:p>
        </p:txBody>
      </p:sp>
      <p:sp>
        <p:nvSpPr>
          <p:cNvPr id="3" name="Footer Placeholder 2"/>
          <p:cNvSpPr>
            <a:spLocks noGrp="1"/>
          </p:cNvSpPr>
          <p:nvPr>
            <p:ph type="ftr" sz="quarter" idx="3"/>
          </p:nvPr>
        </p:nvSpPr>
        <p:spPr/>
        <p:txBody>
          <a:bodyPr/>
          <a:lstStyle/>
          <a:p>
            <a:r>
              <a:rPr lang="en-US" dirty="0" smtClean="0"/>
              <a:t>Delaware North Orientation</a:t>
            </a:r>
            <a:endParaRPr lang="en-US" dirty="0"/>
          </a:p>
        </p:txBody>
      </p:sp>
      <p:sp>
        <p:nvSpPr>
          <p:cNvPr id="4" name="Content Placeholder 3"/>
          <p:cNvSpPr>
            <a:spLocks noGrp="1"/>
          </p:cNvSpPr>
          <p:nvPr>
            <p:ph sz="quarter" idx="10"/>
          </p:nvPr>
        </p:nvSpPr>
        <p:spPr/>
        <p:txBody>
          <a:bodyPr/>
          <a:lstStyle/>
          <a:p>
            <a:pPr>
              <a:spcBef>
                <a:spcPts val="100"/>
              </a:spcBef>
              <a:buClrTx/>
              <a:defRPr/>
            </a:pPr>
            <a:r>
              <a:rPr lang="en-US" sz="2200" dirty="0"/>
              <a:t>Give to </a:t>
            </a:r>
            <a:r>
              <a:rPr lang="en-US" sz="2200" dirty="0" smtClean="0"/>
              <a:t>a supervisor immediately </a:t>
            </a:r>
          </a:p>
          <a:p>
            <a:pPr marL="457200" indent="-457200">
              <a:spcBef>
                <a:spcPts val="100"/>
              </a:spcBef>
              <a:buClrTx/>
              <a:buFont typeface="Arial" panose="020B0604020202020204" pitchFamily="34" charset="0"/>
              <a:buChar char="•"/>
              <a:defRPr/>
            </a:pPr>
            <a:endParaRPr lang="en-US" sz="2200" dirty="0"/>
          </a:p>
          <a:p>
            <a:pPr>
              <a:spcBef>
                <a:spcPts val="100"/>
              </a:spcBef>
              <a:buClrTx/>
              <a:defRPr/>
            </a:pPr>
            <a:r>
              <a:rPr lang="en-US" sz="2200" dirty="0"/>
              <a:t>If </a:t>
            </a:r>
            <a:r>
              <a:rPr lang="en-US" sz="2200" dirty="0" smtClean="0"/>
              <a:t>a supervisor </a:t>
            </a:r>
            <a:r>
              <a:rPr lang="en-US" sz="2200" dirty="0"/>
              <a:t>not available:</a:t>
            </a:r>
          </a:p>
          <a:p>
            <a:pPr marL="857250" lvl="1" indent="-457200">
              <a:spcBef>
                <a:spcPts val="100"/>
              </a:spcBef>
              <a:buClrTx/>
              <a:defRPr/>
            </a:pPr>
            <a:r>
              <a:rPr lang="en-US" sz="2200" dirty="0"/>
              <a:t>Place in sealed envelope</a:t>
            </a:r>
          </a:p>
          <a:p>
            <a:pPr marL="857250" lvl="1" indent="-457200">
              <a:spcBef>
                <a:spcPts val="100"/>
              </a:spcBef>
              <a:buClrTx/>
              <a:defRPr/>
            </a:pPr>
            <a:r>
              <a:rPr lang="en-US" sz="2200" dirty="0"/>
              <a:t>Write name on the card on the envelope</a:t>
            </a:r>
          </a:p>
          <a:p>
            <a:pPr marL="857250" lvl="1" indent="-457200">
              <a:spcBef>
                <a:spcPts val="100"/>
              </a:spcBef>
              <a:buClrTx/>
              <a:defRPr/>
            </a:pPr>
            <a:r>
              <a:rPr lang="en-US" sz="2200" dirty="0"/>
              <a:t>Place in locked drawer or cabinet until you can give </a:t>
            </a:r>
            <a:r>
              <a:rPr lang="en-US" sz="2200" dirty="0" smtClean="0"/>
              <a:t>to a supervisor</a:t>
            </a:r>
            <a:endParaRPr lang="en-US" sz="2200" dirty="0"/>
          </a:p>
          <a:p>
            <a:pPr marL="285750" indent="-285750">
              <a:spcBef>
                <a:spcPts val="100"/>
              </a:spcBef>
              <a:buFont typeface="Arial" panose="020B0604020202020204" pitchFamily="34" charset="0"/>
              <a:buChar char="•"/>
              <a:defRPr/>
            </a:pPr>
            <a:endParaRPr lang="en-US" altLang="es-MX" dirty="0"/>
          </a:p>
          <a:p>
            <a:pPr marL="457200" indent="-457200">
              <a:spcBef>
                <a:spcPts val="100"/>
              </a:spcBef>
              <a:buFont typeface="Arial" panose="020B0604020202020204" pitchFamily="34" charset="0"/>
              <a:buChar char="•"/>
              <a:defRPr/>
            </a:pPr>
            <a:endParaRPr lang="en-US" dirty="0"/>
          </a:p>
          <a:p>
            <a:endParaRPr lang="en-US" dirty="0"/>
          </a:p>
        </p:txBody>
      </p:sp>
    </p:spTree>
    <p:extLst>
      <p:ext uri="{BB962C8B-B14F-4D97-AF65-F5344CB8AC3E}">
        <p14:creationId xmlns:p14="http://schemas.microsoft.com/office/powerpoint/2010/main" val="186914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vert="horz" lIns="0" tIns="0" rIns="0" bIns="0" rtlCol="0" anchor="t">
            <a:noAutofit/>
          </a:bodyPr>
          <a:lstStyle/>
          <a:p>
            <a:pPr algn="ctr"/>
            <a:r>
              <a:rPr lang="en-US" dirty="0">
                <a:solidFill>
                  <a:schemeClr val="tx1"/>
                </a:solidFill>
              </a:rPr>
              <a:t>How Did Delaware North Get Its Name??</a:t>
            </a: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p:txBody>
      </p:sp>
      <p:sp>
        <p:nvSpPr>
          <p:cNvPr id="8" name="Text Placeholder 7"/>
          <p:cNvSpPr>
            <a:spLocks noGrp="1"/>
          </p:cNvSpPr>
          <p:nvPr>
            <p:ph type="body" sz="quarter" idx="12"/>
          </p:nvPr>
        </p:nvSpPr>
        <p:spPr/>
        <p:txBody>
          <a:bodyPr/>
          <a:lstStyle/>
          <a:p>
            <a:pPr>
              <a:buClrTx/>
            </a:pPr>
            <a:endParaRPr lang="en-US">
              <a:solidFill>
                <a:schemeClr val="tx1"/>
              </a:solidFill>
            </a:endParaRPr>
          </a:p>
          <a:p>
            <a:pPr>
              <a:buClrTx/>
            </a:pPr>
            <a:endParaRPr lang="en-US">
              <a:solidFill>
                <a:schemeClr val="tx1"/>
              </a:solidFill>
            </a:endParaRPr>
          </a:p>
        </p:txBody>
      </p:sp>
      <p:sp>
        <p:nvSpPr>
          <p:cNvPr id="3" name="Footer Placeholder 2"/>
          <p:cNvSpPr>
            <a:spLocks noGrp="1"/>
          </p:cNvSpPr>
          <p:nvPr>
            <p:ph type="ftr" sz="quarter" idx="3"/>
          </p:nvPr>
        </p:nvSpPr>
        <p:spPr/>
        <p:txBody>
          <a:bodyPr/>
          <a:lstStyle/>
          <a:p>
            <a:r>
              <a:rPr lang="en-US"/>
              <a:t>Delaware North Orientation</a:t>
            </a:r>
          </a:p>
        </p:txBody>
      </p:sp>
      <p:pic>
        <p:nvPicPr>
          <p:cNvPr id="10" name="Picture 7" descr="butler"/>
          <p:cNvPicPr>
            <a:picLocks noChangeAspect="1" noChangeArrowheads="1"/>
          </p:cNvPicPr>
          <p:nvPr/>
        </p:nvPicPr>
        <p:blipFill>
          <a:blip r:embed="rId3"/>
          <a:srcRect/>
          <a:stretch>
            <a:fillRect/>
          </a:stretch>
        </p:blipFill>
        <p:spPr bwMode="auto">
          <a:xfrm>
            <a:off x="6545512" y="1019175"/>
            <a:ext cx="2858605" cy="4251854"/>
          </a:xfrm>
          <a:prstGeom prst="rect">
            <a:avLst/>
          </a:prstGeom>
          <a:noFill/>
          <a:ln w="9525">
            <a:noFill/>
            <a:miter lim="800000"/>
            <a:headEnd/>
            <a:tailEnd/>
          </a:ln>
          <a:effectLst/>
        </p:spPr>
      </p:pic>
    </p:spTree>
    <p:extLst>
      <p:ext uri="{BB962C8B-B14F-4D97-AF65-F5344CB8AC3E}">
        <p14:creationId xmlns:p14="http://schemas.microsoft.com/office/powerpoint/2010/main" val="3221994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latin typeface="Century Gothic" panose="020B0502020202020204" pitchFamily="34" charset="0"/>
              </a:rPr>
              <a:t>Field Incident Response Plan</a:t>
            </a:r>
            <a:endParaRPr lang="en-US" dirty="0">
              <a:latin typeface="Century Gothic" panose="020B0502020202020204" pitchFamily="34" charset="0"/>
            </a:endParaRPr>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pPr marL="457200" indent="-457200">
              <a:spcBef>
                <a:spcPts val="100"/>
              </a:spcBef>
              <a:defRPr/>
            </a:pPr>
            <a:r>
              <a:rPr lang="en-US" sz="2200" dirty="0"/>
              <a:t>What constitutes a credit card breach or “incident”?</a:t>
            </a:r>
          </a:p>
          <a:p>
            <a:pPr marL="857250" lvl="1" indent="-457200">
              <a:spcBef>
                <a:spcPts val="100"/>
              </a:spcBef>
              <a:defRPr/>
            </a:pPr>
            <a:r>
              <a:rPr lang="en-US" sz="2200" dirty="0"/>
              <a:t>Physical theft or loss of processing device</a:t>
            </a:r>
          </a:p>
          <a:p>
            <a:pPr marL="857250" lvl="1" indent="-457200">
              <a:spcBef>
                <a:spcPts val="100"/>
              </a:spcBef>
              <a:defRPr/>
            </a:pPr>
            <a:r>
              <a:rPr lang="en-US" sz="2200" dirty="0"/>
              <a:t>Physical theft of loss of hard copy/paper record information</a:t>
            </a:r>
          </a:p>
          <a:p>
            <a:pPr marL="857250" lvl="1" indent="-457200">
              <a:spcBef>
                <a:spcPts val="100"/>
              </a:spcBef>
              <a:defRPr/>
            </a:pPr>
            <a:r>
              <a:rPr lang="en-US" sz="2200" dirty="0"/>
              <a:t>Unauthorized access, tampering or suspicious activities in “sensitive areas</a:t>
            </a:r>
            <a:r>
              <a:rPr lang="en-US" sz="2200" dirty="0" smtClean="0"/>
              <a:t>.”</a:t>
            </a:r>
          </a:p>
          <a:p>
            <a:pPr marL="857250" lvl="1" indent="-457200">
              <a:spcBef>
                <a:spcPts val="100"/>
              </a:spcBef>
              <a:defRPr/>
            </a:pPr>
            <a:r>
              <a:rPr lang="en-US" sz="2200" dirty="0" smtClean="0"/>
              <a:t>Failure </a:t>
            </a:r>
            <a:r>
              <a:rPr lang="en-US" sz="2200" dirty="0"/>
              <a:t>to account for proper disposal of hard copy/paper records with full credit card information</a:t>
            </a:r>
          </a:p>
          <a:p>
            <a:pPr marL="857250" lvl="1" indent="-457200">
              <a:spcBef>
                <a:spcPts val="100"/>
              </a:spcBef>
              <a:defRPr/>
            </a:pPr>
            <a:r>
              <a:rPr lang="en-US" sz="2200" dirty="0"/>
              <a:t>Third party service provider breaches</a:t>
            </a:r>
          </a:p>
          <a:p>
            <a:pPr marL="857250" lvl="1" indent="-457200">
              <a:spcBef>
                <a:spcPts val="100"/>
              </a:spcBef>
              <a:defRPr/>
            </a:pPr>
            <a:endParaRPr lang="en-US" sz="2000" dirty="0"/>
          </a:p>
          <a:p>
            <a:pPr>
              <a:spcBef>
                <a:spcPts val="100"/>
              </a:spcBef>
              <a:defRPr/>
            </a:pPr>
            <a:endParaRPr lang="en-US" sz="2000" dirty="0"/>
          </a:p>
          <a:p>
            <a:pPr marL="857250" lvl="1" indent="-457200">
              <a:spcBef>
                <a:spcPts val="100"/>
              </a:spcBef>
              <a:defRPr/>
            </a:pPr>
            <a:endParaRPr lang="en-US" sz="2000" dirty="0"/>
          </a:p>
          <a:p>
            <a:pPr marL="857250" lvl="1" indent="-457200">
              <a:spcBef>
                <a:spcPts val="100"/>
              </a:spcBef>
              <a:buFontTx/>
              <a:buNone/>
              <a:defRPr/>
            </a:pPr>
            <a:endParaRPr lang="en-US" sz="1900" dirty="0"/>
          </a:p>
        </p:txBody>
      </p:sp>
    </p:spTree>
    <p:extLst>
      <p:ext uri="{BB962C8B-B14F-4D97-AF65-F5344CB8AC3E}">
        <p14:creationId xmlns:p14="http://schemas.microsoft.com/office/powerpoint/2010/main" val="1365891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latin typeface="Century Gothic" panose="020B0502020202020204" pitchFamily="34" charset="0"/>
              </a:rPr>
              <a:t>Field Incident Response Plan</a:t>
            </a:r>
            <a:endParaRPr lang="en-US" dirty="0">
              <a:latin typeface="Century Gothic" panose="020B0502020202020204" pitchFamily="34" charset="0"/>
            </a:endParaRPr>
          </a:p>
        </p:txBody>
      </p:sp>
      <p:sp>
        <p:nvSpPr>
          <p:cNvPr id="3" name="Footer Placeholder 2"/>
          <p:cNvSpPr>
            <a:spLocks noGrp="1"/>
          </p:cNvSpPr>
          <p:nvPr>
            <p:ph type="ftr" sz="quarter" idx="3"/>
          </p:nvPr>
        </p:nvSpPr>
        <p:spPr/>
        <p:txBody>
          <a:bodyPr/>
          <a:lstStyle/>
          <a:p>
            <a:r>
              <a:rPr lang="en-US" smtClean="0"/>
              <a:t>Delaware North Orientation</a:t>
            </a:r>
            <a:endParaRPr lang="en-US"/>
          </a:p>
        </p:txBody>
      </p:sp>
      <p:sp>
        <p:nvSpPr>
          <p:cNvPr id="4" name="Content Placeholder 3"/>
          <p:cNvSpPr>
            <a:spLocks noGrp="1"/>
          </p:cNvSpPr>
          <p:nvPr>
            <p:ph sz="quarter" idx="10"/>
          </p:nvPr>
        </p:nvSpPr>
        <p:spPr/>
        <p:txBody>
          <a:bodyPr/>
          <a:lstStyle/>
          <a:p>
            <a:pPr marL="457200" indent="-457200">
              <a:spcBef>
                <a:spcPts val="100"/>
              </a:spcBef>
            </a:pPr>
            <a:r>
              <a:rPr lang="en-US" altLang="es-MX" sz="2200" dirty="0"/>
              <a:t>Responsibility of every Delaware North Companies’ </a:t>
            </a:r>
            <a:r>
              <a:rPr lang="en-US" altLang="es-MX" sz="2200" dirty="0" smtClean="0"/>
              <a:t>associate/NPO member </a:t>
            </a:r>
            <a:r>
              <a:rPr lang="en-US" altLang="es-MX" sz="2200" dirty="0"/>
              <a:t>to report any potential incidents</a:t>
            </a:r>
          </a:p>
          <a:p>
            <a:pPr marL="457200" indent="-457200">
              <a:spcBef>
                <a:spcPts val="100"/>
              </a:spcBef>
            </a:pPr>
            <a:endParaRPr lang="en-US" altLang="es-MX" sz="2200" dirty="0"/>
          </a:p>
          <a:p>
            <a:pPr marL="457200" indent="-457200">
              <a:spcBef>
                <a:spcPts val="100"/>
              </a:spcBef>
            </a:pPr>
            <a:r>
              <a:rPr lang="en-US" altLang="es-MX" sz="2200" dirty="0"/>
              <a:t>To report the incident, call the Delaware North </a:t>
            </a:r>
            <a:r>
              <a:rPr lang="en-US" altLang="es-MX" sz="2200" dirty="0" smtClean="0"/>
              <a:t>Associate </a:t>
            </a:r>
            <a:r>
              <a:rPr lang="en-US" altLang="es-MX" sz="2200" dirty="0"/>
              <a:t>Hotline:</a:t>
            </a:r>
          </a:p>
          <a:p>
            <a:pPr marL="400050" lvl="1" indent="0">
              <a:spcBef>
                <a:spcPts val="100"/>
              </a:spcBef>
              <a:buNone/>
            </a:pPr>
            <a:r>
              <a:rPr lang="en-US" altLang="es-MX" sz="2200" dirty="0" smtClean="0"/>
              <a:t>1-800-441-5645</a:t>
            </a:r>
            <a:endParaRPr lang="en-US" altLang="es-MX" sz="2200" dirty="0"/>
          </a:p>
          <a:p>
            <a:pPr marL="457200" indent="-457200">
              <a:spcBef>
                <a:spcPts val="100"/>
              </a:spcBef>
              <a:defRPr/>
            </a:pPr>
            <a:endParaRPr lang="en-US" sz="2000" dirty="0"/>
          </a:p>
          <a:p>
            <a:pPr>
              <a:spcBef>
                <a:spcPts val="100"/>
              </a:spcBef>
              <a:defRPr/>
            </a:pPr>
            <a:endParaRPr lang="en-US" sz="2000" dirty="0"/>
          </a:p>
          <a:p>
            <a:pPr marL="857250" lvl="1" indent="-457200">
              <a:spcBef>
                <a:spcPts val="100"/>
              </a:spcBef>
              <a:defRPr/>
            </a:pPr>
            <a:endParaRPr lang="en-US" sz="2000" dirty="0"/>
          </a:p>
          <a:p>
            <a:pPr marL="857250" lvl="1" indent="-457200">
              <a:spcBef>
                <a:spcPts val="100"/>
              </a:spcBef>
              <a:buFontTx/>
              <a:buNone/>
              <a:defRPr/>
            </a:pPr>
            <a:endParaRPr lang="en-US" sz="1900" dirty="0"/>
          </a:p>
        </p:txBody>
      </p:sp>
    </p:spTree>
    <p:extLst>
      <p:ext uri="{BB962C8B-B14F-4D97-AF65-F5344CB8AC3E}">
        <p14:creationId xmlns:p14="http://schemas.microsoft.com/office/powerpoint/2010/main" val="4004235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we review today?</a:t>
            </a:r>
          </a:p>
        </p:txBody>
      </p:sp>
      <p:sp>
        <p:nvSpPr>
          <p:cNvPr id="3" name="Footer Placeholder 2"/>
          <p:cNvSpPr>
            <a:spLocks noGrp="1"/>
          </p:cNvSpPr>
          <p:nvPr>
            <p:ph type="ftr" sz="quarter" idx="3"/>
          </p:nvPr>
        </p:nvSpPr>
        <p:spPr/>
        <p:txBody>
          <a:bodyPr/>
          <a:lstStyle/>
          <a:p>
            <a:r>
              <a:rPr lang="en-US"/>
              <a:t>Delaware North Orientation</a:t>
            </a:r>
          </a:p>
        </p:txBody>
      </p:sp>
      <p:sp>
        <p:nvSpPr>
          <p:cNvPr id="4" name="Content Placeholder 3"/>
          <p:cNvSpPr>
            <a:spLocks noGrp="1"/>
          </p:cNvSpPr>
          <p:nvPr>
            <p:ph sz="quarter" idx="10"/>
          </p:nvPr>
        </p:nvSpPr>
        <p:spPr/>
        <p:txBody>
          <a:bodyPr vert="horz" lIns="0" tIns="0" rIns="0" bIns="0" rtlCol="0" anchor="t">
            <a:noAutofit/>
          </a:bodyPr>
          <a:lstStyle/>
          <a:p>
            <a:r>
              <a:rPr lang="en-US" dirty="0"/>
              <a:t>Who Delaware North is and how DN grew to be the company we are today</a:t>
            </a:r>
          </a:p>
          <a:p>
            <a:endParaRPr lang="en-US"/>
          </a:p>
          <a:p>
            <a:r>
              <a:rPr lang="en-US" dirty="0"/>
              <a:t>How NPOs treat our external guests</a:t>
            </a:r>
          </a:p>
          <a:p>
            <a:endParaRPr lang="en-US"/>
          </a:p>
          <a:p>
            <a:r>
              <a:rPr lang="en-US" dirty="0"/>
              <a:t>How NPOs treat the environment</a:t>
            </a:r>
          </a:p>
          <a:p>
            <a:endParaRPr lang="en-US"/>
          </a:p>
          <a:p>
            <a:r>
              <a:rPr lang="en-US" dirty="0"/>
              <a:t>How NPOs treat our internal guests – including the policies and procedures we follow to ensure our workplace is a positive work environment</a:t>
            </a:r>
          </a:p>
          <a:p>
            <a:endParaRPr lang="en-US"/>
          </a:p>
          <a:p>
            <a:r>
              <a:rPr lang="en-US" dirty="0"/>
              <a:t>Introduction to how Delaware North operates</a:t>
            </a:r>
          </a:p>
        </p:txBody>
      </p:sp>
    </p:spTree>
    <p:extLst>
      <p:ext uri="{BB962C8B-B14F-4D97-AF65-F5344CB8AC3E}">
        <p14:creationId xmlns:p14="http://schemas.microsoft.com/office/powerpoint/2010/main" val="383653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chemeClr val="tx1"/>
                </a:solidFill>
              </a:rPr>
              <a:t>Alcohol Training</a:t>
            </a:r>
          </a:p>
        </p:txBody>
      </p:sp>
      <p:sp>
        <p:nvSpPr>
          <p:cNvPr id="3" name="Text Placeholder 2"/>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499302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Service</a:t>
            </a:r>
          </a:p>
        </p:txBody>
      </p:sp>
      <p:sp>
        <p:nvSpPr>
          <p:cNvPr id="3" name="Footer Placeholder 2"/>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
        <p:nvSpPr>
          <p:cNvPr id="4" name="Content Placeholder 3"/>
          <p:cNvSpPr>
            <a:spLocks noGrp="1"/>
          </p:cNvSpPr>
          <p:nvPr>
            <p:ph sz="quarter" idx="10"/>
          </p:nvPr>
        </p:nvSpPr>
        <p:spPr/>
        <p:txBody>
          <a:bodyPr/>
          <a:lstStyle/>
          <a:p>
            <a:r>
              <a:rPr lang="en-US" sz="2200" dirty="0"/>
              <a:t>Delaware North Sportservice – Carolina Panthers is committed to doing what we can to ensure that our fans’ experience at the stadium is enjoyable, positive, and safe.  In order for that to happen, we work to provide all </a:t>
            </a:r>
            <a:r>
              <a:rPr lang="en-US" sz="2200" dirty="0" smtClean="0"/>
              <a:t>volunteer</a:t>
            </a:r>
            <a:r>
              <a:rPr lang="en-US" sz="2200" dirty="0" smtClean="0"/>
              <a:t> </a:t>
            </a:r>
            <a:r>
              <a:rPr lang="en-US" sz="2200" dirty="0"/>
              <a:t>with the training, tools, and information they need to service our fans.</a:t>
            </a:r>
            <a:br>
              <a:rPr lang="en-US" sz="2200" dirty="0"/>
            </a:br>
            <a:r>
              <a:rPr lang="en-US" sz="2200" dirty="0"/>
              <a:t/>
            </a:r>
            <a:br>
              <a:rPr lang="en-US" sz="2200" dirty="0"/>
            </a:br>
            <a:r>
              <a:rPr lang="en-US" sz="2200" dirty="0"/>
              <a:t>The safe service of alcohol is everyone’s responsibility.  In this training session, you will learn what you can do to reduce alcohol related incidents and be a responsible seller/server of alcohol.</a:t>
            </a:r>
          </a:p>
        </p:txBody>
      </p:sp>
    </p:spTree>
    <p:extLst>
      <p:ext uri="{BB962C8B-B14F-4D97-AF65-F5344CB8AC3E}">
        <p14:creationId xmlns:p14="http://schemas.microsoft.com/office/powerpoint/2010/main" val="70802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Service</a:t>
            </a:r>
          </a:p>
        </p:txBody>
      </p:sp>
      <p:sp>
        <p:nvSpPr>
          <p:cNvPr id="3" name="Footer Placeholder 2"/>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
        <p:nvSpPr>
          <p:cNvPr id="4" name="Content Placeholder 3"/>
          <p:cNvSpPr>
            <a:spLocks noGrp="1"/>
          </p:cNvSpPr>
          <p:nvPr>
            <p:ph sz="quarter" idx="10"/>
          </p:nvPr>
        </p:nvSpPr>
        <p:spPr>
          <a:xfrm>
            <a:off x="569913" y="1066800"/>
            <a:ext cx="8115300" cy="5105400"/>
          </a:xfrm>
        </p:spPr>
        <p:txBody>
          <a:bodyPr/>
          <a:lstStyle/>
          <a:p>
            <a:pPr algn="just"/>
            <a:r>
              <a:rPr lang="en-US" dirty="0"/>
              <a:t>Selling alcohol to someone under 21 is a misdemeanor.  </a:t>
            </a:r>
            <a:endParaRPr lang="en-US" dirty="0" smtClean="0"/>
          </a:p>
          <a:p>
            <a:pPr algn="just"/>
            <a:endParaRPr lang="en-US" dirty="0" smtClean="0"/>
          </a:p>
          <a:p>
            <a:pPr algn="just"/>
            <a:r>
              <a:rPr lang="en-US" dirty="0" smtClean="0"/>
              <a:t>If </a:t>
            </a:r>
            <a:r>
              <a:rPr lang="en-US" dirty="0"/>
              <a:t>convicted, you will have a criminal record.  You will also be unable to work in </a:t>
            </a:r>
            <a:r>
              <a:rPr lang="en-US" b="1" u="sng" dirty="0"/>
              <a:t>any place</a:t>
            </a:r>
            <a:r>
              <a:rPr lang="en-US" b="1" dirty="0"/>
              <a:t> </a:t>
            </a:r>
            <a:r>
              <a:rPr lang="en-US" dirty="0"/>
              <a:t>that sells alcohol for two years.  Besides a bar or restaurant, this includes convenience stores, markets, catered events, etc</a:t>
            </a:r>
            <a:r>
              <a:rPr lang="en-US" dirty="0" smtClean="0"/>
              <a:t>.</a:t>
            </a:r>
            <a:endParaRPr lang="en-US" sz="1400" dirty="0"/>
          </a:p>
          <a:p>
            <a:pPr lvl="0" indent="-342900">
              <a:buClrTx/>
              <a:buFont typeface="Arial" pitchFamily="34" charset="0"/>
              <a:buChar char="•"/>
              <a:defRPr/>
            </a:pPr>
            <a:r>
              <a:rPr lang="en-US" sz="1600" dirty="0">
                <a:solidFill>
                  <a:prstClr val="black"/>
                </a:solidFill>
              </a:rPr>
              <a:t>If you sell to an underage or intoxicated person and injury or death results, you may be sued for up to $500,000.</a:t>
            </a:r>
          </a:p>
          <a:p>
            <a:pPr lvl="0" indent="-342900">
              <a:buClrTx/>
              <a:buFont typeface="Arial" pitchFamily="34" charset="0"/>
              <a:buChar char="•"/>
              <a:defRPr/>
            </a:pPr>
            <a:r>
              <a:rPr lang="en-US" sz="1600" dirty="0">
                <a:solidFill>
                  <a:prstClr val="black"/>
                </a:solidFill>
              </a:rPr>
              <a:t>If you sell to an underage or intoxicated person and injury or death results, there is no limit to the amount you may be sued for in a civil suit.</a:t>
            </a:r>
          </a:p>
          <a:p>
            <a:pPr lvl="0" indent="-342900">
              <a:buClrTx/>
              <a:buFont typeface="Arial" pitchFamily="34" charset="0"/>
              <a:buChar char="•"/>
              <a:defRPr/>
            </a:pPr>
            <a:r>
              <a:rPr lang="en-US" sz="1600" dirty="0">
                <a:solidFill>
                  <a:prstClr val="black"/>
                </a:solidFill>
              </a:rPr>
              <a:t>It is in the best interest of every employee to prevent alcohol related incidents from occurring.</a:t>
            </a:r>
          </a:p>
          <a:p>
            <a:pPr lvl="0" indent="-342900">
              <a:defRPr/>
            </a:pPr>
            <a:endParaRPr lang="en-US" sz="1400" dirty="0">
              <a:solidFill>
                <a:prstClr val="black"/>
              </a:solidFill>
            </a:endParaRPr>
          </a:p>
          <a:p>
            <a:pPr indent="-342900">
              <a:defRPr/>
            </a:pPr>
            <a:r>
              <a:rPr lang="en-US" dirty="0"/>
              <a:t>In addition to any penalties imposed by North Carolina and the Alcohol Law Enforcement, violation of any state and stadium alcohol service policies will result in your termination from Delaware North Sportservice.</a:t>
            </a:r>
            <a:endParaRPr lang="en-US" dirty="0">
              <a:solidFill>
                <a:prstClr val="black"/>
              </a:solidFill>
            </a:endParaRPr>
          </a:p>
          <a:p>
            <a:endParaRPr lang="en-US" dirty="0"/>
          </a:p>
        </p:txBody>
      </p:sp>
    </p:spTree>
    <p:extLst>
      <p:ext uri="{BB962C8B-B14F-4D97-AF65-F5344CB8AC3E}">
        <p14:creationId xmlns:p14="http://schemas.microsoft.com/office/powerpoint/2010/main" val="27768137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Service</a:t>
            </a:r>
          </a:p>
        </p:txBody>
      </p:sp>
      <p:sp>
        <p:nvSpPr>
          <p:cNvPr id="3" name="Footer Placeholder 2"/>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
        <p:nvSpPr>
          <p:cNvPr id="4" name="Content Placeholder 3"/>
          <p:cNvSpPr>
            <a:spLocks noGrp="1"/>
          </p:cNvSpPr>
          <p:nvPr>
            <p:ph sz="quarter" idx="10"/>
          </p:nvPr>
        </p:nvSpPr>
        <p:spPr/>
        <p:txBody>
          <a:bodyPr/>
          <a:lstStyle/>
          <a:p>
            <a:r>
              <a:rPr lang="en-US" b="1" dirty="0"/>
              <a:t>4 Valid Forms of Identification</a:t>
            </a:r>
          </a:p>
          <a:p>
            <a:endParaRPr lang="en-US" dirty="0"/>
          </a:p>
          <a:p>
            <a:pPr marL="514350" indent="-514350">
              <a:buClrTx/>
              <a:buFont typeface="+mj-lt"/>
              <a:buAutoNum type="arabicPeriod"/>
            </a:pPr>
            <a:r>
              <a:rPr lang="en-US" dirty="0"/>
              <a:t>Any US state driver’s license</a:t>
            </a:r>
          </a:p>
          <a:p>
            <a:pPr marL="514350" indent="-514350">
              <a:buClrTx/>
              <a:buFont typeface="+mj-lt"/>
              <a:buAutoNum type="arabicPeriod"/>
            </a:pPr>
            <a:endParaRPr lang="en-US" dirty="0"/>
          </a:p>
          <a:p>
            <a:pPr marL="514350" indent="-514350">
              <a:buClrTx/>
              <a:buFont typeface="+mj-lt"/>
              <a:buAutoNum type="arabicPeriod"/>
            </a:pPr>
            <a:r>
              <a:rPr lang="en-US" dirty="0"/>
              <a:t>A North Carolina state (ONLY) ID card</a:t>
            </a:r>
          </a:p>
          <a:p>
            <a:pPr marL="514350" indent="-514350">
              <a:buClrTx/>
              <a:buFont typeface="+mj-lt"/>
              <a:buAutoNum type="arabicPeriod"/>
            </a:pPr>
            <a:endParaRPr lang="en-US" dirty="0"/>
          </a:p>
          <a:p>
            <a:pPr marL="514350" indent="-514350">
              <a:buClrTx/>
              <a:buFont typeface="+mj-lt"/>
              <a:buAutoNum type="arabicPeriod"/>
            </a:pPr>
            <a:r>
              <a:rPr lang="en-US" dirty="0"/>
              <a:t>A Domestic/Foreign passport</a:t>
            </a:r>
          </a:p>
          <a:p>
            <a:pPr marL="514350" indent="-514350">
              <a:buClrTx/>
              <a:buFont typeface="+mj-lt"/>
              <a:buAutoNum type="arabicPeriod"/>
            </a:pPr>
            <a:endParaRPr lang="en-US" dirty="0"/>
          </a:p>
          <a:p>
            <a:pPr marL="514350" indent="-514350">
              <a:buClrTx/>
              <a:buFont typeface="+mj-lt"/>
              <a:buAutoNum type="arabicPeriod"/>
            </a:pPr>
            <a:r>
              <a:rPr lang="en-US" dirty="0"/>
              <a:t>A Military identification card</a:t>
            </a:r>
          </a:p>
          <a:p>
            <a:pPr marL="514350" indent="-514350">
              <a:buFont typeface="+mj-lt"/>
              <a:buAutoNum type="arabicPeriod"/>
            </a:pPr>
            <a:endParaRPr lang="en-US" dirty="0"/>
          </a:p>
          <a:p>
            <a:pPr algn="ctr"/>
            <a:r>
              <a:rPr lang="en-US" sz="2600" b="1" u="sng" dirty="0">
                <a:solidFill>
                  <a:srgbClr val="FF0000"/>
                </a:solidFill>
              </a:rPr>
              <a:t>YOU MUST ID EVERYONE WHO APPEARS TO BE 40 YEARS OF AGE OR YOUNGER</a:t>
            </a:r>
            <a:r>
              <a:rPr lang="en-US" sz="2600" dirty="0">
                <a:solidFill>
                  <a:srgbClr val="FF0000"/>
                </a:solidFill>
              </a:rPr>
              <a:t>.  </a:t>
            </a:r>
          </a:p>
          <a:p>
            <a:endParaRPr lang="en-US" dirty="0"/>
          </a:p>
        </p:txBody>
      </p:sp>
    </p:spTree>
    <p:extLst>
      <p:ext uri="{BB962C8B-B14F-4D97-AF65-F5344CB8AC3E}">
        <p14:creationId xmlns:p14="http://schemas.microsoft.com/office/powerpoint/2010/main" val="2640757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55612" y="454666"/>
            <a:ext cx="8842375" cy="415498"/>
          </a:xfrm>
          <a:prstGeom prst="rect">
            <a:avLst/>
          </a:prstGeom>
          <a:noFill/>
          <a:ln w="9525">
            <a:noFill/>
            <a:miter lim="800000"/>
            <a:headEnd/>
            <a:tailEnd/>
          </a:ln>
        </p:spPr>
        <p:txBody>
          <a:bodyPr>
            <a:spAutoFit/>
          </a:bodyPr>
          <a:lstStyle/>
          <a:p>
            <a:pPr>
              <a:spcBef>
                <a:spcPct val="50000"/>
              </a:spcBef>
            </a:pPr>
            <a:r>
              <a:rPr lang="en-US" sz="2100" dirty="0"/>
              <a:t>Activity:  Identifying Acceptable  IDs</a:t>
            </a:r>
            <a:endParaRPr lang="en-US" sz="2100" dirty="0"/>
          </a:p>
        </p:txBody>
      </p:sp>
      <p:sp>
        <p:nvSpPr>
          <p:cNvPr id="18435" name="Text Box 7"/>
          <p:cNvSpPr txBox="1">
            <a:spLocks noChangeArrowheads="1"/>
          </p:cNvSpPr>
          <p:nvPr/>
        </p:nvSpPr>
        <p:spPr bwMode="auto">
          <a:xfrm>
            <a:off x="4114800" y="2447050"/>
            <a:ext cx="4724400" cy="892552"/>
          </a:xfrm>
          <a:prstGeom prst="rect">
            <a:avLst/>
          </a:prstGeom>
          <a:noFill/>
          <a:ln w="9525">
            <a:noFill/>
            <a:miter lim="800000"/>
            <a:headEnd/>
            <a:tailEnd/>
          </a:ln>
        </p:spPr>
        <p:txBody>
          <a:bodyPr>
            <a:spAutoFit/>
          </a:bodyPr>
          <a:lstStyle/>
          <a:p>
            <a:pPr algn="ctr">
              <a:spcBef>
                <a:spcPct val="50000"/>
              </a:spcBef>
            </a:pPr>
            <a:r>
              <a:rPr lang="en-US" sz="2600" dirty="0">
                <a:latin typeface="Arial Black" pitchFamily="34" charset="0"/>
              </a:rPr>
              <a:t>Is this an acceptable form of identification?</a:t>
            </a:r>
          </a:p>
        </p:txBody>
      </p:sp>
      <p:sp>
        <p:nvSpPr>
          <p:cNvPr id="58376" name="Text Box 8"/>
          <p:cNvSpPr txBox="1">
            <a:spLocks noChangeArrowheads="1"/>
          </p:cNvSpPr>
          <p:nvPr/>
        </p:nvSpPr>
        <p:spPr bwMode="auto">
          <a:xfrm>
            <a:off x="4876800" y="3581400"/>
            <a:ext cx="3048000" cy="914400"/>
          </a:xfrm>
          <a:prstGeom prst="rect">
            <a:avLst/>
          </a:prstGeom>
          <a:noFill/>
          <a:ln w="9525">
            <a:noFill/>
            <a:miter lim="800000"/>
            <a:headEnd/>
            <a:tailEnd/>
          </a:ln>
        </p:spPr>
        <p:txBody>
          <a:bodyPr>
            <a:spAutoFit/>
          </a:bodyPr>
          <a:lstStyle/>
          <a:p>
            <a:pPr algn="ctr">
              <a:spcBef>
                <a:spcPct val="50000"/>
              </a:spcBef>
            </a:pPr>
            <a:r>
              <a:rPr lang="en-US" sz="5400" dirty="0">
                <a:solidFill>
                  <a:srgbClr val="FF3300"/>
                </a:solidFill>
                <a:latin typeface="Arial Black" pitchFamily="34" charset="0"/>
              </a:rPr>
              <a:t>NO!</a:t>
            </a:r>
          </a:p>
        </p:txBody>
      </p:sp>
      <p:pic>
        <p:nvPicPr>
          <p:cNvPr id="18437" name="Picture 9" descr="No 4"/>
          <p:cNvPicPr>
            <a:picLocks noChangeAspect="1" noChangeArrowheads="1"/>
          </p:cNvPicPr>
          <p:nvPr/>
        </p:nvPicPr>
        <p:blipFill>
          <a:blip r:embed="rId2"/>
          <a:srcRect/>
          <a:stretch>
            <a:fillRect/>
          </a:stretch>
        </p:blipFill>
        <p:spPr bwMode="auto">
          <a:xfrm>
            <a:off x="304800" y="2173288"/>
            <a:ext cx="3810000" cy="2362200"/>
          </a:xfrm>
          <a:prstGeom prst="rect">
            <a:avLst/>
          </a:prstGeom>
          <a:noFill/>
          <a:ln w="9525">
            <a:noFill/>
            <a:miter lim="800000"/>
            <a:headEnd/>
            <a:tailEnd/>
          </a:ln>
        </p:spPr>
      </p:pic>
    </p:spTree>
    <p:extLst>
      <p:ext uri="{BB962C8B-B14F-4D97-AF65-F5344CB8AC3E}">
        <p14:creationId xmlns:p14="http://schemas.microsoft.com/office/powerpoint/2010/main" val="24094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455612" y="406400"/>
            <a:ext cx="8842375" cy="415498"/>
          </a:xfrm>
          <a:prstGeom prst="rect">
            <a:avLst/>
          </a:prstGeom>
          <a:noFill/>
          <a:ln w="9525">
            <a:noFill/>
            <a:miter lim="800000"/>
            <a:headEnd/>
            <a:tailEnd/>
          </a:ln>
        </p:spPr>
        <p:txBody>
          <a:bodyPr>
            <a:spAutoFit/>
          </a:bodyPr>
          <a:lstStyle/>
          <a:p>
            <a:pPr>
              <a:spcBef>
                <a:spcPct val="50000"/>
              </a:spcBef>
            </a:pPr>
            <a:r>
              <a:rPr lang="en-US" sz="2100" dirty="0"/>
              <a:t>Activity:  Identifying Acceptable  IDs</a:t>
            </a:r>
          </a:p>
        </p:txBody>
      </p:sp>
      <p:sp>
        <p:nvSpPr>
          <p:cNvPr id="59400" name="Text Box 8"/>
          <p:cNvSpPr txBox="1">
            <a:spLocks noChangeArrowheads="1"/>
          </p:cNvSpPr>
          <p:nvPr/>
        </p:nvSpPr>
        <p:spPr bwMode="auto">
          <a:xfrm>
            <a:off x="4876800" y="3581400"/>
            <a:ext cx="3048000" cy="914400"/>
          </a:xfrm>
          <a:prstGeom prst="rect">
            <a:avLst/>
          </a:prstGeom>
          <a:noFill/>
          <a:ln w="9525">
            <a:noFill/>
            <a:miter lim="800000"/>
            <a:headEnd/>
            <a:tailEnd/>
          </a:ln>
        </p:spPr>
        <p:txBody>
          <a:bodyPr>
            <a:spAutoFit/>
          </a:bodyPr>
          <a:lstStyle/>
          <a:p>
            <a:pPr algn="ctr">
              <a:spcBef>
                <a:spcPct val="50000"/>
              </a:spcBef>
            </a:pPr>
            <a:r>
              <a:rPr lang="en-US" sz="5400">
                <a:solidFill>
                  <a:srgbClr val="339933"/>
                </a:solidFill>
                <a:latin typeface="Arial Black" pitchFamily="34" charset="0"/>
              </a:rPr>
              <a:t>YES!</a:t>
            </a:r>
          </a:p>
        </p:txBody>
      </p:sp>
      <p:pic>
        <p:nvPicPr>
          <p:cNvPr id="19461" name="Picture 15" descr="no 7"/>
          <p:cNvPicPr>
            <a:picLocks noChangeAspect="1" noChangeArrowheads="1"/>
          </p:cNvPicPr>
          <p:nvPr/>
        </p:nvPicPr>
        <p:blipFill>
          <a:blip r:embed="rId2" cstate="print"/>
          <a:srcRect l="2083" t="9380" r="8333" b="3070"/>
          <a:stretch>
            <a:fillRect/>
          </a:stretch>
        </p:blipFill>
        <p:spPr bwMode="auto">
          <a:xfrm>
            <a:off x="304800" y="2514600"/>
            <a:ext cx="4191000" cy="2728913"/>
          </a:xfrm>
          <a:prstGeom prst="rect">
            <a:avLst/>
          </a:prstGeom>
          <a:solidFill>
            <a:srgbClr val="CCCCCC"/>
          </a:solidFill>
          <a:ln w="9525" algn="in">
            <a:noFill/>
            <a:miter lim="800000"/>
            <a:headEnd/>
            <a:tailEnd/>
          </a:ln>
        </p:spPr>
      </p:pic>
      <p:sp>
        <p:nvSpPr>
          <p:cNvPr id="6" name="Text Box 7"/>
          <p:cNvSpPr txBox="1">
            <a:spLocks noChangeArrowheads="1"/>
          </p:cNvSpPr>
          <p:nvPr/>
        </p:nvSpPr>
        <p:spPr bwMode="auto">
          <a:xfrm>
            <a:off x="4254500" y="2514600"/>
            <a:ext cx="4724400" cy="892552"/>
          </a:xfrm>
          <a:prstGeom prst="rect">
            <a:avLst/>
          </a:prstGeom>
          <a:noFill/>
          <a:ln w="9525">
            <a:noFill/>
            <a:miter lim="800000"/>
            <a:headEnd/>
            <a:tailEnd/>
          </a:ln>
        </p:spPr>
        <p:txBody>
          <a:bodyPr>
            <a:spAutoFit/>
          </a:bodyPr>
          <a:lstStyle/>
          <a:p>
            <a:pPr algn="ctr">
              <a:spcBef>
                <a:spcPct val="50000"/>
              </a:spcBef>
            </a:pPr>
            <a:r>
              <a:rPr lang="en-US" sz="2600" dirty="0">
                <a:latin typeface="Arial Black" pitchFamily="34" charset="0"/>
              </a:rPr>
              <a:t>Is this an acceptable form of identification?</a:t>
            </a:r>
          </a:p>
        </p:txBody>
      </p:sp>
    </p:spTree>
    <p:extLst>
      <p:ext uri="{BB962C8B-B14F-4D97-AF65-F5344CB8AC3E}">
        <p14:creationId xmlns:p14="http://schemas.microsoft.com/office/powerpoint/2010/main" val="148771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455613" y="358195"/>
            <a:ext cx="8382000" cy="415498"/>
          </a:xfrm>
          <a:prstGeom prst="rect">
            <a:avLst/>
          </a:prstGeom>
          <a:noFill/>
          <a:ln w="9525">
            <a:noFill/>
            <a:miter lim="800000"/>
            <a:headEnd/>
            <a:tailEnd/>
          </a:ln>
        </p:spPr>
        <p:txBody>
          <a:bodyPr anchor="ctr">
            <a:spAutoFit/>
          </a:bodyPr>
          <a:lstStyle/>
          <a:p>
            <a:pPr>
              <a:spcBef>
                <a:spcPct val="50000"/>
              </a:spcBef>
            </a:pPr>
            <a:r>
              <a:rPr lang="en-US" sz="2100" dirty="0"/>
              <a:t>Activity:  Identifying Acceptable  IDs</a:t>
            </a:r>
            <a:endParaRPr lang="en-US" sz="2100" dirty="0"/>
          </a:p>
        </p:txBody>
      </p:sp>
      <p:sp>
        <p:nvSpPr>
          <p:cNvPr id="6155" name="Text Box 11"/>
          <p:cNvSpPr txBox="1">
            <a:spLocks noChangeArrowheads="1"/>
          </p:cNvSpPr>
          <p:nvPr/>
        </p:nvSpPr>
        <p:spPr bwMode="auto">
          <a:xfrm>
            <a:off x="455613" y="1598613"/>
            <a:ext cx="8226425" cy="4113212"/>
          </a:xfrm>
          <a:prstGeom prst="rect">
            <a:avLst/>
          </a:prstGeom>
          <a:noFill/>
          <a:ln w="9525">
            <a:noFill/>
            <a:miter lim="800000"/>
            <a:headEnd/>
            <a:tailEnd/>
          </a:ln>
          <a:effectLst/>
        </p:spPr>
        <p:txBody>
          <a:bodyPr anchor="ctr"/>
          <a:lstStyle/>
          <a:p>
            <a:pPr>
              <a:tabLst>
                <a:tab pos="3084513" algn="l"/>
              </a:tabLst>
              <a:defRPr/>
            </a:pPr>
            <a:r>
              <a:rPr lang="en-US" sz="2200" dirty="0">
                <a:latin typeface="Arial" charset="0"/>
              </a:rPr>
              <a:t>P—</a:t>
            </a:r>
            <a:r>
              <a:rPr lang="en-US" sz="2200" dirty="0">
                <a:effectLst>
                  <a:outerShdw blurRad="38100" dist="38100" dir="2700000" algn="tl">
                    <a:srgbClr val="000000"/>
                  </a:outerShdw>
                </a:effectLst>
                <a:latin typeface="Arial" charset="0"/>
              </a:rPr>
              <a:t>P</a:t>
            </a:r>
            <a:r>
              <a:rPr lang="en-US" sz="2200" dirty="0">
                <a:latin typeface="Arial" charset="0"/>
              </a:rPr>
              <a:t>hoto: 	Look at the photo to see if 	it matches the person</a:t>
            </a:r>
          </a:p>
          <a:p>
            <a:pPr>
              <a:tabLst>
                <a:tab pos="3084513" algn="l"/>
              </a:tabLst>
              <a:defRPr/>
            </a:pPr>
            <a:r>
              <a:rPr lang="en-US" sz="2200" dirty="0">
                <a:latin typeface="Arial" charset="0"/>
              </a:rPr>
              <a:t>A—</a:t>
            </a:r>
            <a:r>
              <a:rPr lang="en-US" sz="2200" dirty="0">
                <a:effectLst>
                  <a:outerShdw blurRad="38100" dist="38100" dir="2700000" algn="tl">
                    <a:srgbClr val="000000"/>
                  </a:outerShdw>
                </a:effectLst>
                <a:latin typeface="Arial" charset="0"/>
              </a:rPr>
              <a:t>A</a:t>
            </a:r>
            <a:r>
              <a:rPr lang="en-US" sz="2200" dirty="0">
                <a:latin typeface="Arial" charset="0"/>
              </a:rPr>
              <a:t>ge: 	Compute the age</a:t>
            </a:r>
          </a:p>
          <a:p>
            <a:pPr>
              <a:tabLst>
                <a:tab pos="3084513" algn="l"/>
              </a:tabLst>
              <a:defRPr/>
            </a:pPr>
            <a:r>
              <a:rPr lang="en-US" sz="2200" dirty="0">
                <a:latin typeface="Arial" charset="0"/>
              </a:rPr>
              <a:t>U—</a:t>
            </a:r>
            <a:r>
              <a:rPr lang="en-US" sz="2200" dirty="0">
                <a:effectLst>
                  <a:outerShdw blurRad="38100" dist="38100" dir="2700000" algn="tl">
                    <a:srgbClr val="000000"/>
                  </a:outerShdw>
                </a:effectLst>
                <a:latin typeface="Arial" charset="0"/>
              </a:rPr>
              <a:t>U</a:t>
            </a:r>
            <a:r>
              <a:rPr lang="en-US" sz="2200" dirty="0">
                <a:latin typeface="Arial" charset="0"/>
              </a:rPr>
              <a:t>nder Age: 	Is the person under age?</a:t>
            </a:r>
          </a:p>
          <a:p>
            <a:pPr>
              <a:tabLst>
                <a:tab pos="3084513" algn="l"/>
              </a:tabLst>
              <a:defRPr/>
            </a:pPr>
            <a:r>
              <a:rPr lang="en-US" sz="2200" dirty="0">
                <a:latin typeface="Arial" charset="0"/>
              </a:rPr>
              <a:t>S—</a:t>
            </a:r>
            <a:r>
              <a:rPr lang="en-US" sz="2200" dirty="0">
                <a:effectLst>
                  <a:outerShdw blurRad="38100" dist="38100" dir="2700000" algn="tl">
                    <a:srgbClr val="000000"/>
                  </a:outerShdw>
                </a:effectLst>
                <a:latin typeface="Arial" charset="0"/>
              </a:rPr>
              <a:t>S</a:t>
            </a:r>
            <a:r>
              <a:rPr lang="en-US" sz="2200" dirty="0">
                <a:latin typeface="Arial" charset="0"/>
              </a:rPr>
              <a:t>eal: 	Check the seal or 		hologram</a:t>
            </a:r>
          </a:p>
          <a:p>
            <a:pPr>
              <a:tabLst>
                <a:tab pos="3084513" algn="l"/>
              </a:tabLst>
              <a:defRPr/>
            </a:pPr>
            <a:r>
              <a:rPr lang="en-US" sz="2200" dirty="0">
                <a:latin typeface="Arial" charset="0"/>
              </a:rPr>
              <a:t>E—</a:t>
            </a:r>
            <a:r>
              <a:rPr lang="en-US" sz="2200" dirty="0">
                <a:effectLst>
                  <a:outerShdw blurRad="38100" dist="38100" dir="2700000" algn="tl">
                    <a:srgbClr val="000000"/>
                  </a:outerShdw>
                </a:effectLst>
                <a:latin typeface="Arial" charset="0"/>
              </a:rPr>
              <a:t>E</a:t>
            </a:r>
            <a:r>
              <a:rPr lang="en-US" sz="2200" dirty="0">
                <a:latin typeface="Arial" charset="0"/>
              </a:rPr>
              <a:t>xamine:	Examine the ID for 	irregularities</a:t>
            </a:r>
          </a:p>
          <a:p>
            <a:pPr>
              <a:spcBef>
                <a:spcPct val="50000"/>
              </a:spcBef>
              <a:tabLst>
                <a:tab pos="3084513" algn="l"/>
              </a:tabLst>
              <a:defRPr/>
            </a:pPr>
            <a:endParaRPr lang="en-US" sz="3000" dirty="0">
              <a:latin typeface="Arial" charset="0"/>
            </a:endParaRPr>
          </a:p>
        </p:txBody>
      </p:sp>
    </p:spTree>
    <p:extLst>
      <p:ext uri="{BB962C8B-B14F-4D97-AF65-F5344CB8AC3E}">
        <p14:creationId xmlns:p14="http://schemas.microsoft.com/office/powerpoint/2010/main" val="3657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Delaware North Sportservice Core Refresher</a:t>
            </a:r>
            <a:endParaRPr lang="en-US"/>
          </a:p>
        </p:txBody>
      </p:sp>
      <p:sp>
        <p:nvSpPr>
          <p:cNvPr id="5" name="Text Placeholder 4"/>
          <p:cNvSpPr>
            <a:spLocks noGrp="1"/>
          </p:cNvSpPr>
          <p:nvPr>
            <p:ph type="body" sz="quarter" idx="12"/>
          </p:nvPr>
        </p:nvSpPr>
        <p:spPr/>
        <p:txBody>
          <a:bodyPr/>
          <a:lstStyle/>
          <a:p>
            <a:r>
              <a:rPr lang="en-US" dirty="0" smtClean="0"/>
              <a:t>DN Vision</a:t>
            </a:r>
            <a:endParaRPr lang="en-US" dirty="0"/>
          </a:p>
        </p:txBody>
      </p:sp>
      <p:pic>
        <p:nvPicPr>
          <p:cNvPr id="6" name="Picture 2" descr="Picture 2"/>
          <p:cNvPicPr>
            <a:picLocks noChangeAspect="1"/>
          </p:cNvPicPr>
          <p:nvPr/>
        </p:nvPicPr>
        <p:blipFill>
          <a:blip r:embed="rId3">
            <a:biLevel thresh="50000"/>
            <a:extLst/>
          </a:blip>
          <a:srcRect b="7185"/>
          <a:stretch>
            <a:fillRect/>
          </a:stretch>
        </p:blipFill>
        <p:spPr>
          <a:xfrm>
            <a:off x="659027" y="134112"/>
            <a:ext cx="6020069" cy="4031437"/>
          </a:xfrm>
          <a:prstGeom prst="rect">
            <a:avLst/>
          </a:prstGeom>
          <a:ln w="12700">
            <a:miter lim="400000"/>
          </a:ln>
        </p:spPr>
      </p:pic>
    </p:spTree>
    <p:extLst>
      <p:ext uri="{BB962C8B-B14F-4D97-AF65-F5344CB8AC3E}">
        <p14:creationId xmlns:p14="http://schemas.microsoft.com/office/powerpoint/2010/main" val="130124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Service</a:t>
            </a:r>
          </a:p>
        </p:txBody>
      </p:sp>
      <p:sp>
        <p:nvSpPr>
          <p:cNvPr id="3" name="Footer Placeholder 2"/>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Delaware North Orientation</a:t>
            </a:r>
          </a:p>
        </p:txBody>
      </p:sp>
      <p:sp>
        <p:nvSpPr>
          <p:cNvPr id="4" name="Content Placeholder 3"/>
          <p:cNvSpPr>
            <a:spLocks noGrp="1"/>
          </p:cNvSpPr>
          <p:nvPr>
            <p:ph sz="quarter" idx="10"/>
          </p:nvPr>
        </p:nvSpPr>
        <p:spPr/>
        <p:txBody>
          <a:bodyPr/>
          <a:lstStyle/>
          <a:p>
            <a:r>
              <a:rPr lang="en-US" dirty="0"/>
              <a:t>If you ask a fan to see their ID, and they do not have a valid form of ID, you can not serve them alcohol.  </a:t>
            </a:r>
          </a:p>
          <a:p>
            <a:endParaRPr lang="en-US" dirty="0"/>
          </a:p>
          <a:p>
            <a:r>
              <a:rPr lang="en-US" u="sng" dirty="0"/>
              <a:t>Legally, anyone consuming or serving alcohol, </a:t>
            </a:r>
            <a:r>
              <a:rPr lang="en-US" b="1" u="sng" dirty="0"/>
              <a:t>regardless of their age</a:t>
            </a:r>
            <a:r>
              <a:rPr lang="en-US" u="sng" dirty="0"/>
              <a:t>, is required to have a valid form of ID with them at all times.</a:t>
            </a:r>
          </a:p>
          <a:p>
            <a:endParaRPr lang="en-US" dirty="0"/>
          </a:p>
          <a:p>
            <a:r>
              <a:rPr lang="en-US" dirty="0"/>
              <a:t>If you recognize a fake ID, do NOT return the ID to the fan and let them know that you to verify their ID.  Then, inform your supervisor or a police officer or member of security.</a:t>
            </a:r>
          </a:p>
          <a:p>
            <a:endParaRPr lang="en-US" dirty="0"/>
          </a:p>
          <a:p>
            <a:pPr lvl="0" algn="ctr"/>
            <a:r>
              <a:rPr lang="en-US" sz="2200" b="1" dirty="0">
                <a:solidFill>
                  <a:srgbClr val="FF0000"/>
                </a:solidFill>
              </a:rPr>
              <a:t>Management will support your decision if you deny alcohol service to a fan. Alcohol service is a privilege, not a right.</a:t>
            </a:r>
          </a:p>
          <a:p>
            <a:endParaRPr lang="en-US" dirty="0"/>
          </a:p>
        </p:txBody>
      </p:sp>
    </p:spTree>
    <p:extLst>
      <p:ext uri="{BB962C8B-B14F-4D97-AF65-F5344CB8AC3E}">
        <p14:creationId xmlns:p14="http://schemas.microsoft.com/office/powerpoint/2010/main" val="7830679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refuse alcohol </a:t>
            </a:r>
            <a:r>
              <a:rPr lang="en-US" dirty="0"/>
              <a:t>s</a:t>
            </a:r>
            <a:r>
              <a:rPr lang="en-US" dirty="0" smtClean="0"/>
              <a:t>ervice</a:t>
            </a:r>
            <a:endParaRPr lang="en-US" dirty="0"/>
          </a:p>
        </p:txBody>
      </p:sp>
      <p:sp>
        <p:nvSpPr>
          <p:cNvPr id="3" name="Footer Placeholder 2"/>
          <p:cNvSpPr>
            <a:spLocks noGrp="1"/>
          </p:cNvSpPr>
          <p:nvPr>
            <p:ph type="ftr" sz="quarter" idx="3"/>
          </p:nvPr>
        </p:nvSpPr>
        <p:spPr/>
        <p:txBody>
          <a:bodyPr/>
          <a:lstStyle/>
          <a:p>
            <a:r>
              <a:rPr lang="en-US"/>
              <a:t>Delaware North Orientation</a:t>
            </a:r>
            <a:endParaRPr lang="en-US" dirty="0"/>
          </a:p>
        </p:txBody>
      </p:sp>
      <p:sp>
        <p:nvSpPr>
          <p:cNvPr id="4" name="Content Placeholder 3"/>
          <p:cNvSpPr>
            <a:spLocks noGrp="1"/>
          </p:cNvSpPr>
          <p:nvPr>
            <p:ph sz="quarter" idx="10"/>
          </p:nvPr>
        </p:nvSpPr>
        <p:spPr/>
        <p:txBody>
          <a:bodyPr/>
          <a:lstStyle/>
          <a:p>
            <a:pPr>
              <a:lnSpc>
                <a:spcPct val="90000"/>
              </a:lnSpc>
            </a:pPr>
            <a:r>
              <a:rPr lang="en-US" sz="2200" dirty="0">
                <a:solidFill>
                  <a:schemeClr val="tx1"/>
                </a:solidFill>
              </a:rPr>
              <a:t>State in a calm and business-like way that you cannot sell them alcohol. </a:t>
            </a:r>
          </a:p>
          <a:p>
            <a:pPr>
              <a:lnSpc>
                <a:spcPct val="90000"/>
              </a:lnSpc>
            </a:pPr>
            <a:r>
              <a:rPr lang="en-US" sz="2200" dirty="0">
                <a:solidFill>
                  <a:schemeClr val="tx1"/>
                </a:solidFill>
              </a:rPr>
              <a:t>If challenged, tell them</a:t>
            </a:r>
          </a:p>
          <a:p>
            <a:pPr lvl="1">
              <a:lnSpc>
                <a:spcPct val="90000"/>
              </a:lnSpc>
            </a:pPr>
            <a:r>
              <a:rPr lang="en-US" sz="1800" dirty="0">
                <a:solidFill>
                  <a:schemeClr val="tx1"/>
                </a:solidFill>
              </a:rPr>
              <a:t>You are unable to legally serve them another drink.  </a:t>
            </a:r>
          </a:p>
          <a:p>
            <a:pPr lvl="1">
              <a:lnSpc>
                <a:spcPct val="90000"/>
              </a:lnSpc>
            </a:pPr>
            <a:r>
              <a:rPr lang="en-US" sz="1800" dirty="0">
                <a:solidFill>
                  <a:schemeClr val="tx1"/>
                </a:solidFill>
              </a:rPr>
              <a:t>Offer a non alcoholic alternative.</a:t>
            </a:r>
          </a:p>
          <a:p>
            <a:pPr lvl="1">
              <a:lnSpc>
                <a:spcPct val="90000"/>
              </a:lnSpc>
            </a:pPr>
            <a:r>
              <a:rPr lang="en-US" sz="1800" dirty="0">
                <a:solidFill>
                  <a:schemeClr val="tx1"/>
                </a:solidFill>
              </a:rPr>
              <a:t>Get assistance from Stand Manager if the situation escalates.</a:t>
            </a:r>
          </a:p>
          <a:p>
            <a:endParaRPr lang="en-US" dirty="0"/>
          </a:p>
        </p:txBody>
      </p:sp>
    </p:spTree>
    <p:extLst>
      <p:ext uri="{BB962C8B-B14F-4D97-AF65-F5344CB8AC3E}">
        <p14:creationId xmlns:p14="http://schemas.microsoft.com/office/powerpoint/2010/main" val="705480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Service</a:t>
            </a:r>
          </a:p>
        </p:txBody>
      </p:sp>
      <p:sp>
        <p:nvSpPr>
          <p:cNvPr id="3" name="Footer Placeholder 2"/>
          <p:cNvSpPr>
            <a:spLocks noGrp="1"/>
          </p:cNvSpPr>
          <p:nvPr>
            <p:ph type="ftr" sz="quarter" idx="3"/>
          </p:nvPr>
        </p:nvSpPr>
        <p:spPr/>
        <p:txBody>
          <a:bodyPr/>
          <a:lstStyle/>
          <a:p>
            <a:r>
              <a:rPr lang="en-US"/>
              <a:t>Delaware North Orientation</a:t>
            </a:r>
            <a:endParaRPr lang="en-US" dirty="0"/>
          </a:p>
        </p:txBody>
      </p:sp>
      <p:sp>
        <p:nvSpPr>
          <p:cNvPr id="4" name="Content Placeholder 3"/>
          <p:cNvSpPr>
            <a:spLocks noGrp="1"/>
          </p:cNvSpPr>
          <p:nvPr>
            <p:ph sz="quarter" idx="10"/>
          </p:nvPr>
        </p:nvSpPr>
        <p:spPr/>
        <p:txBody>
          <a:bodyPr/>
          <a:lstStyle/>
          <a:p>
            <a:pPr marL="285750" indent="-285750">
              <a:buClrTx/>
              <a:buFont typeface="Arial" panose="020B0604020202020204" pitchFamily="34" charset="0"/>
              <a:buChar char="•"/>
            </a:pPr>
            <a:r>
              <a:rPr lang="en-US" sz="1600" dirty="0"/>
              <a:t>A fan may only purchase two alcoholic beverages at a time, or one per hand.  If they already have a drink in their hand, you may only sell them one more.</a:t>
            </a:r>
          </a:p>
          <a:p>
            <a:pPr marL="285750" indent="-285750">
              <a:buClrTx/>
              <a:buFont typeface="Arial" panose="020B0604020202020204" pitchFamily="34" charset="0"/>
              <a:buChar char="•"/>
            </a:pPr>
            <a:r>
              <a:rPr lang="en-US" sz="1600" dirty="0"/>
              <a:t>Cups may </a:t>
            </a:r>
            <a:r>
              <a:rPr lang="en-US" sz="1600" b="1" dirty="0"/>
              <a:t>NOT</a:t>
            </a:r>
            <a:r>
              <a:rPr lang="en-US" sz="1600" dirty="0"/>
              <a:t> be refilled.</a:t>
            </a:r>
          </a:p>
          <a:p>
            <a:pPr marL="285750" indent="-285750">
              <a:buClrTx/>
              <a:buFont typeface="Arial" panose="020B0604020202020204" pitchFamily="34" charset="0"/>
              <a:buChar char="•"/>
            </a:pPr>
            <a:r>
              <a:rPr lang="en-US" sz="1600" dirty="0"/>
              <a:t>We do </a:t>
            </a:r>
            <a:r>
              <a:rPr lang="en-US" sz="1600" b="1" dirty="0"/>
              <a:t>NOT</a:t>
            </a:r>
            <a:r>
              <a:rPr lang="en-US" sz="1600" dirty="0"/>
              <a:t> sell doubles.</a:t>
            </a:r>
          </a:p>
          <a:p>
            <a:pPr marL="285750" indent="-285750">
              <a:buClrTx/>
              <a:buFont typeface="Arial" panose="020B0604020202020204" pitchFamily="34" charset="0"/>
              <a:buChar char="•"/>
            </a:pPr>
            <a:r>
              <a:rPr lang="en-US" sz="1600" dirty="0"/>
              <a:t>We do </a:t>
            </a:r>
            <a:r>
              <a:rPr lang="en-US" sz="1600" b="1" dirty="0"/>
              <a:t>NOT</a:t>
            </a:r>
            <a:r>
              <a:rPr lang="en-US" sz="1600" dirty="0"/>
              <a:t> sell shots.</a:t>
            </a:r>
          </a:p>
          <a:p>
            <a:pPr marL="285750" indent="-285750">
              <a:buClrTx/>
              <a:buFont typeface="Arial" panose="020B0604020202020204" pitchFamily="34" charset="0"/>
              <a:buChar char="•"/>
            </a:pPr>
            <a:r>
              <a:rPr lang="en-US" sz="1600" dirty="0"/>
              <a:t>We do </a:t>
            </a:r>
            <a:r>
              <a:rPr lang="en-US" sz="1600" b="1" dirty="0"/>
              <a:t>NOT</a:t>
            </a:r>
            <a:r>
              <a:rPr lang="en-US" sz="1600" dirty="0"/>
              <a:t> sell multi-liquor drinks</a:t>
            </a:r>
          </a:p>
          <a:p>
            <a:endParaRPr lang="en-US" sz="1600" dirty="0"/>
          </a:p>
          <a:p>
            <a:r>
              <a:rPr lang="en-US" sz="1600" dirty="0"/>
              <a:t>To preserve our fan and family-friendly atmosphere, glass containers are not permitted in public areas of the stadium; beverages in these containers must be poured into a plastic cup.  And, the tops must be removed from </a:t>
            </a:r>
            <a:r>
              <a:rPr lang="en-US" sz="1600" dirty="0" smtClean="0"/>
              <a:t>all bottled </a:t>
            </a:r>
            <a:r>
              <a:rPr lang="en-US" sz="1600" dirty="0"/>
              <a:t>alcoholic beverages.</a:t>
            </a:r>
          </a:p>
          <a:p>
            <a:endParaRPr lang="en-US" sz="1600" dirty="0"/>
          </a:p>
          <a:p>
            <a:r>
              <a:rPr lang="en-US" sz="1600" dirty="0"/>
              <a:t>Remember, it is your responsibility to ensure the safe consumption of alcohol in the stadium.</a:t>
            </a:r>
          </a:p>
        </p:txBody>
      </p:sp>
    </p:spTree>
    <p:extLst>
      <p:ext uri="{BB962C8B-B14F-4D97-AF65-F5344CB8AC3E}">
        <p14:creationId xmlns:p14="http://schemas.microsoft.com/office/powerpoint/2010/main" val="3600659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571500" y="1257300"/>
            <a:ext cx="8226425" cy="4876800"/>
          </a:xfrm>
          <a:noFill/>
        </p:spPr>
        <p:txBody>
          <a:bodyPr/>
          <a:lstStyle/>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Swaying or staggering</a:t>
            </a:r>
          </a:p>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Stumbling or bumping into things</a:t>
            </a:r>
          </a:p>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Leaning on objects for support</a:t>
            </a:r>
          </a:p>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Glassy eyes </a:t>
            </a:r>
          </a:p>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Slurred speech </a:t>
            </a:r>
          </a:p>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Annoying other customers</a:t>
            </a:r>
          </a:p>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Difficulty handling money</a:t>
            </a:r>
          </a:p>
          <a:p>
            <a:pPr marL="457200" indent="-457200" eaLnBrk="1" hangingPunct="1">
              <a:buClrTx/>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Overlooking ID in wallet</a:t>
            </a:r>
          </a:p>
        </p:txBody>
      </p:sp>
      <p:sp>
        <p:nvSpPr>
          <p:cNvPr id="32771" name="Text Box 10"/>
          <p:cNvSpPr txBox="1">
            <a:spLocks noChangeArrowheads="1"/>
          </p:cNvSpPr>
          <p:nvPr/>
        </p:nvSpPr>
        <p:spPr bwMode="auto">
          <a:xfrm>
            <a:off x="571500" y="381000"/>
            <a:ext cx="8458200" cy="415498"/>
          </a:xfrm>
          <a:prstGeom prst="rect">
            <a:avLst/>
          </a:prstGeom>
          <a:noFill/>
          <a:ln w="9525">
            <a:noFill/>
            <a:miter lim="800000"/>
            <a:headEnd/>
            <a:tailEnd/>
          </a:ln>
        </p:spPr>
        <p:txBody>
          <a:bodyPr>
            <a:spAutoFit/>
          </a:bodyPr>
          <a:lstStyle/>
          <a:p>
            <a:pPr>
              <a:spcBef>
                <a:spcPct val="50000"/>
              </a:spcBef>
            </a:pPr>
            <a:r>
              <a:rPr lang="en-US" sz="2100" dirty="0"/>
              <a:t>Alcohol Service</a:t>
            </a:r>
            <a:endParaRPr lang="en-US" sz="2100" dirty="0">
              <a:latin typeface="Arial Black" pitchFamily="34" charset="0"/>
            </a:endParaRPr>
          </a:p>
        </p:txBody>
      </p:sp>
    </p:spTree>
    <p:extLst>
      <p:ext uri="{BB962C8B-B14F-4D97-AF65-F5344CB8AC3E}">
        <p14:creationId xmlns:p14="http://schemas.microsoft.com/office/powerpoint/2010/main" val="14713693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55613" y="1192212"/>
            <a:ext cx="8226425" cy="4802187"/>
          </a:xfrm>
          <a:noFill/>
        </p:spPr>
        <p:txBody>
          <a:bodyPr>
            <a:normAutofit/>
          </a:bodyPr>
          <a:lstStyle/>
          <a:p>
            <a:pPr eaLnBrk="1" hangingPunct="1">
              <a:lnSpc>
                <a:spcPct val="90000"/>
              </a:lnSpc>
            </a:pPr>
            <a:r>
              <a:rPr lang="en-US" dirty="0" smtClean="0">
                <a:solidFill>
                  <a:schemeClr val="tx1"/>
                </a:solidFill>
                <a:latin typeface="+mn-lt"/>
                <a:cs typeface="Arial" panose="020B0604020202020204" pitchFamily="34" charset="0"/>
              </a:rPr>
              <a:t>Make sure you know the stadium and company policies, but always remember that </a:t>
            </a:r>
            <a:r>
              <a:rPr lang="en-US" u="sng" dirty="0" smtClean="0">
                <a:solidFill>
                  <a:schemeClr val="tx1"/>
                </a:solidFill>
                <a:latin typeface="+mn-lt"/>
                <a:cs typeface="Arial" panose="020B0604020202020204" pitchFamily="34" charset="0"/>
              </a:rPr>
              <a:t>YOU</a:t>
            </a:r>
            <a:r>
              <a:rPr lang="en-US" dirty="0" smtClean="0">
                <a:solidFill>
                  <a:schemeClr val="tx1"/>
                </a:solidFill>
                <a:latin typeface="+mn-lt"/>
                <a:cs typeface="Arial" panose="020B0604020202020204" pitchFamily="34" charset="0"/>
              </a:rPr>
              <a:t> are responsible if you sell alcohol</a:t>
            </a:r>
            <a:r>
              <a:rPr lang="en-US" dirty="0" smtClean="0">
                <a:solidFill>
                  <a:schemeClr val="tx1"/>
                </a:solidFill>
                <a:latin typeface="+mn-lt"/>
                <a:cs typeface="Arial" panose="020B0604020202020204" pitchFamily="34" charset="0"/>
              </a:rPr>
              <a:t>.</a:t>
            </a:r>
          </a:p>
          <a:p>
            <a:pPr eaLnBrk="1" hangingPunct="1">
              <a:lnSpc>
                <a:spcPct val="90000"/>
              </a:lnSpc>
            </a:pPr>
            <a:endParaRPr lang="en-US" dirty="0" smtClean="0">
              <a:solidFill>
                <a:schemeClr val="tx1"/>
              </a:solidFill>
              <a:latin typeface="+mn-lt"/>
              <a:cs typeface="Arial" panose="020B0604020202020204" pitchFamily="34" charset="0"/>
            </a:endParaRPr>
          </a:p>
          <a:p>
            <a:pPr eaLnBrk="1" hangingPunct="1">
              <a:lnSpc>
                <a:spcPct val="90000"/>
              </a:lnSpc>
            </a:pPr>
            <a:r>
              <a:rPr lang="en-US" dirty="0" smtClean="0">
                <a:solidFill>
                  <a:schemeClr val="tx1"/>
                </a:solidFill>
                <a:latin typeface="+mn-lt"/>
                <a:cs typeface="Arial" panose="020B0604020202020204" pitchFamily="34" charset="0"/>
              </a:rPr>
              <a:t>State in a calm and business-like way what the problem is and repeat what you are going to do (or not do</a:t>
            </a:r>
            <a:r>
              <a:rPr lang="en-US" dirty="0" smtClean="0">
                <a:solidFill>
                  <a:schemeClr val="tx1"/>
                </a:solidFill>
                <a:latin typeface="+mn-lt"/>
                <a:cs typeface="Arial" panose="020B0604020202020204" pitchFamily="34" charset="0"/>
              </a:rPr>
              <a:t>).</a:t>
            </a:r>
          </a:p>
          <a:p>
            <a:pPr eaLnBrk="1" hangingPunct="1">
              <a:lnSpc>
                <a:spcPct val="90000"/>
              </a:lnSpc>
            </a:pPr>
            <a:endParaRPr lang="en-US" dirty="0" smtClean="0">
              <a:solidFill>
                <a:schemeClr val="tx1"/>
              </a:solidFill>
              <a:latin typeface="+mn-lt"/>
              <a:cs typeface="Arial" panose="020B0604020202020204" pitchFamily="34" charset="0"/>
            </a:endParaRPr>
          </a:p>
          <a:p>
            <a:pPr eaLnBrk="1" hangingPunct="1">
              <a:lnSpc>
                <a:spcPct val="90000"/>
              </a:lnSpc>
            </a:pPr>
            <a:r>
              <a:rPr lang="en-US" dirty="0" smtClean="0">
                <a:solidFill>
                  <a:schemeClr val="tx1"/>
                </a:solidFill>
                <a:latin typeface="+mn-lt"/>
                <a:cs typeface="Arial" panose="020B0604020202020204" pitchFamily="34" charset="0"/>
              </a:rPr>
              <a:t>Do not argue with anyone.  If possible, step away from the counter</a:t>
            </a:r>
            <a:r>
              <a:rPr lang="en-US" dirty="0" smtClean="0">
                <a:solidFill>
                  <a:schemeClr val="tx1"/>
                </a:solidFill>
                <a:latin typeface="+mn-lt"/>
                <a:cs typeface="Arial" panose="020B0604020202020204" pitchFamily="34" charset="0"/>
              </a:rPr>
              <a:t>.</a:t>
            </a:r>
          </a:p>
          <a:p>
            <a:pPr eaLnBrk="1" hangingPunct="1">
              <a:lnSpc>
                <a:spcPct val="90000"/>
              </a:lnSpc>
            </a:pPr>
            <a:endParaRPr lang="en-US" dirty="0" smtClean="0">
              <a:solidFill>
                <a:schemeClr val="tx1"/>
              </a:solidFill>
              <a:latin typeface="+mn-lt"/>
              <a:cs typeface="Arial" panose="020B0604020202020204" pitchFamily="34" charset="0"/>
            </a:endParaRPr>
          </a:p>
          <a:p>
            <a:pPr eaLnBrk="1" hangingPunct="1">
              <a:lnSpc>
                <a:spcPct val="90000"/>
              </a:lnSpc>
            </a:pPr>
            <a:r>
              <a:rPr lang="en-US" dirty="0" smtClean="0">
                <a:solidFill>
                  <a:schemeClr val="tx1"/>
                </a:solidFill>
                <a:latin typeface="+mn-lt"/>
                <a:cs typeface="Arial" panose="020B0604020202020204" pitchFamily="34" charset="0"/>
              </a:rPr>
              <a:t>Call your Stand Manager to handle the customer</a:t>
            </a:r>
            <a:r>
              <a:rPr lang="en-US" dirty="0" smtClean="0">
                <a:solidFill>
                  <a:schemeClr val="tx1"/>
                </a:solidFill>
                <a:latin typeface="+mn-lt"/>
                <a:cs typeface="Arial" panose="020B0604020202020204" pitchFamily="34" charset="0"/>
              </a:rPr>
              <a:t>.</a:t>
            </a:r>
          </a:p>
          <a:p>
            <a:pPr eaLnBrk="1" hangingPunct="1">
              <a:lnSpc>
                <a:spcPct val="90000"/>
              </a:lnSpc>
            </a:pPr>
            <a:endParaRPr lang="en-US" dirty="0" smtClean="0">
              <a:solidFill>
                <a:schemeClr val="tx1"/>
              </a:solidFill>
              <a:latin typeface="+mn-lt"/>
              <a:cs typeface="Arial" panose="020B0604020202020204" pitchFamily="34" charset="0"/>
            </a:endParaRPr>
          </a:p>
          <a:p>
            <a:pPr eaLnBrk="1" hangingPunct="1">
              <a:lnSpc>
                <a:spcPct val="90000"/>
              </a:lnSpc>
            </a:pPr>
            <a:r>
              <a:rPr lang="en-US" dirty="0" smtClean="0">
                <a:solidFill>
                  <a:schemeClr val="tx1"/>
                </a:solidFill>
                <a:latin typeface="+mn-lt"/>
                <a:cs typeface="Arial" panose="020B0604020202020204" pitchFamily="34" charset="0"/>
              </a:rPr>
              <a:t>Call the police if the situation becomes heated or if you feel threatened.  </a:t>
            </a:r>
          </a:p>
        </p:txBody>
      </p:sp>
      <p:sp>
        <p:nvSpPr>
          <p:cNvPr id="46083" name="Text Box 10"/>
          <p:cNvSpPr txBox="1">
            <a:spLocks noChangeArrowheads="1"/>
          </p:cNvSpPr>
          <p:nvPr/>
        </p:nvSpPr>
        <p:spPr bwMode="auto">
          <a:xfrm>
            <a:off x="455613" y="368300"/>
            <a:ext cx="8458200" cy="415498"/>
          </a:xfrm>
          <a:prstGeom prst="rect">
            <a:avLst/>
          </a:prstGeom>
          <a:noFill/>
          <a:ln w="9525">
            <a:noFill/>
            <a:miter lim="800000"/>
            <a:headEnd/>
            <a:tailEnd/>
          </a:ln>
        </p:spPr>
        <p:txBody>
          <a:bodyPr>
            <a:spAutoFit/>
          </a:bodyPr>
          <a:lstStyle/>
          <a:p>
            <a:pPr>
              <a:spcBef>
                <a:spcPct val="50000"/>
              </a:spcBef>
            </a:pPr>
            <a:r>
              <a:rPr lang="en-US" sz="2100" dirty="0"/>
              <a:t>Dealing with Problem Situations</a:t>
            </a:r>
          </a:p>
        </p:txBody>
      </p:sp>
    </p:spTree>
    <p:extLst>
      <p:ext uri="{BB962C8B-B14F-4D97-AF65-F5344CB8AC3E}">
        <p14:creationId xmlns:p14="http://schemas.microsoft.com/office/powerpoint/2010/main" val="35667017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457200" y="1382713"/>
            <a:ext cx="8226425" cy="4113212"/>
          </a:xfrm>
          <a:noFill/>
        </p:spPr>
        <p:txBody>
          <a:bodyPr>
            <a:normAutofit/>
          </a:bodyPr>
          <a:lstStyle/>
          <a:p>
            <a:pPr eaLnBrk="1" hangingPunct="1">
              <a:lnSpc>
                <a:spcPct val="90000"/>
              </a:lnSpc>
            </a:pPr>
            <a:r>
              <a:rPr lang="en-US" sz="1600" dirty="0" smtClean="0">
                <a:solidFill>
                  <a:schemeClr val="tx1"/>
                </a:solidFill>
                <a:latin typeface="Arial" panose="020B0604020202020204" pitchFamily="34" charset="0"/>
                <a:cs typeface="Arial" panose="020B0604020202020204" pitchFamily="34" charset="0"/>
              </a:rPr>
              <a:t>You can refuse to sell alcohol to anyone</a:t>
            </a:r>
            <a:r>
              <a:rPr lang="en-US" sz="1600" dirty="0" smtClean="0">
                <a:solidFill>
                  <a:schemeClr val="tx1"/>
                </a:solidFill>
                <a:latin typeface="Arial" panose="020B0604020202020204" pitchFamily="34" charset="0"/>
                <a:cs typeface="Arial" panose="020B0604020202020204" pitchFamily="34" charset="0"/>
              </a:rPr>
              <a:t>.</a:t>
            </a:r>
          </a:p>
          <a:p>
            <a:pPr eaLnBrk="1" hangingPunct="1">
              <a:lnSpc>
                <a:spcPct val="90000"/>
              </a:lnSpc>
            </a:pPr>
            <a:endParaRPr lang="en-US" sz="1600" dirty="0" smtClean="0">
              <a:solidFill>
                <a:schemeClr val="tx1"/>
              </a:solidFill>
              <a:latin typeface="Arial" panose="020B0604020202020204" pitchFamily="34" charset="0"/>
              <a:cs typeface="Arial" panose="020B0604020202020204" pitchFamily="34" charset="0"/>
            </a:endParaRPr>
          </a:p>
          <a:p>
            <a:pPr eaLnBrk="1" hangingPunct="1">
              <a:lnSpc>
                <a:spcPct val="90000"/>
              </a:lnSpc>
            </a:pPr>
            <a:r>
              <a:rPr lang="en-US" sz="1600" dirty="0" smtClean="0">
                <a:solidFill>
                  <a:schemeClr val="tx1"/>
                </a:solidFill>
                <a:latin typeface="Arial" panose="020B0604020202020204" pitchFamily="34" charset="0"/>
                <a:cs typeface="Arial" panose="020B0604020202020204" pitchFamily="34" charset="0"/>
              </a:rPr>
              <a:t>Do not sell to anyone who is under 21 or visibly </a:t>
            </a:r>
            <a:r>
              <a:rPr lang="en-US" sz="1600" dirty="0" smtClean="0">
                <a:solidFill>
                  <a:schemeClr val="tx1"/>
                </a:solidFill>
                <a:latin typeface="Arial" panose="020B0604020202020204" pitchFamily="34" charset="0"/>
                <a:cs typeface="Arial" panose="020B0604020202020204" pitchFamily="34" charset="0"/>
              </a:rPr>
              <a:t>intoxicated.</a:t>
            </a:r>
          </a:p>
          <a:p>
            <a:pPr eaLnBrk="1" hangingPunct="1">
              <a:lnSpc>
                <a:spcPct val="90000"/>
              </a:lnSpc>
            </a:pPr>
            <a:endParaRPr lang="en-US" sz="1600" dirty="0" smtClean="0">
              <a:solidFill>
                <a:schemeClr val="tx1"/>
              </a:solidFill>
              <a:latin typeface="Arial" panose="020B0604020202020204" pitchFamily="34" charset="0"/>
              <a:cs typeface="Arial" panose="020B0604020202020204" pitchFamily="34" charset="0"/>
            </a:endParaRPr>
          </a:p>
          <a:p>
            <a:pPr eaLnBrk="1" hangingPunct="1">
              <a:lnSpc>
                <a:spcPct val="90000"/>
              </a:lnSpc>
            </a:pPr>
            <a:r>
              <a:rPr lang="en-US" sz="1600" dirty="0" smtClean="0">
                <a:solidFill>
                  <a:schemeClr val="tx1"/>
                </a:solidFill>
                <a:latin typeface="Arial" panose="020B0604020202020204" pitchFamily="34" charset="0"/>
                <a:cs typeface="Arial" panose="020B0604020202020204" pitchFamily="34" charset="0"/>
              </a:rPr>
              <a:t>Ask for ID from anyone who looks under 40</a:t>
            </a:r>
            <a:r>
              <a:rPr lang="en-US" sz="1600" dirty="0" smtClean="0">
                <a:solidFill>
                  <a:schemeClr val="tx1"/>
                </a:solidFill>
                <a:latin typeface="Arial" panose="020B0604020202020204" pitchFamily="34" charset="0"/>
                <a:cs typeface="Arial" panose="020B0604020202020204" pitchFamily="34" charset="0"/>
              </a:rPr>
              <a:t>.</a:t>
            </a:r>
          </a:p>
          <a:p>
            <a:pPr eaLnBrk="1" hangingPunct="1">
              <a:lnSpc>
                <a:spcPct val="90000"/>
              </a:lnSpc>
            </a:pPr>
            <a:endParaRPr lang="en-US" sz="1600" dirty="0" smtClean="0">
              <a:solidFill>
                <a:schemeClr val="tx1"/>
              </a:solidFill>
              <a:latin typeface="Arial" panose="020B0604020202020204" pitchFamily="34" charset="0"/>
              <a:cs typeface="Arial" panose="020B0604020202020204" pitchFamily="34" charset="0"/>
            </a:endParaRPr>
          </a:p>
          <a:p>
            <a:pPr eaLnBrk="1" hangingPunct="1">
              <a:lnSpc>
                <a:spcPct val="90000"/>
              </a:lnSpc>
            </a:pPr>
            <a:r>
              <a:rPr lang="en-US" sz="1600" dirty="0" smtClean="0">
                <a:solidFill>
                  <a:schemeClr val="tx1"/>
                </a:solidFill>
                <a:latin typeface="Arial" panose="020B0604020202020204" pitchFamily="34" charset="0"/>
                <a:cs typeface="Arial" panose="020B0604020202020204" pitchFamily="34" charset="0"/>
              </a:rPr>
              <a:t>No more than 2 drinks per person per sale at one time.  If guest already has a drink in one hand then only 1 can be sold to patron.  </a:t>
            </a:r>
            <a:endParaRPr lang="en-US" sz="1600" dirty="0" smtClean="0">
              <a:solidFill>
                <a:schemeClr val="tx1"/>
              </a:solidFill>
              <a:latin typeface="Arial" panose="020B0604020202020204" pitchFamily="34" charset="0"/>
              <a:cs typeface="Arial" panose="020B0604020202020204" pitchFamily="34" charset="0"/>
            </a:endParaRPr>
          </a:p>
          <a:p>
            <a:pPr eaLnBrk="1" hangingPunct="1">
              <a:lnSpc>
                <a:spcPct val="90000"/>
              </a:lnSpc>
            </a:pPr>
            <a:endParaRPr lang="en-US" sz="1600" dirty="0" smtClean="0">
              <a:solidFill>
                <a:schemeClr val="tx1"/>
              </a:solidFill>
              <a:latin typeface="Arial" panose="020B0604020202020204" pitchFamily="34" charset="0"/>
              <a:cs typeface="Arial" panose="020B0604020202020204" pitchFamily="34" charset="0"/>
            </a:endParaRPr>
          </a:p>
          <a:p>
            <a:pPr eaLnBrk="1" hangingPunct="1">
              <a:lnSpc>
                <a:spcPct val="90000"/>
              </a:lnSpc>
            </a:pPr>
            <a:r>
              <a:rPr lang="en-US" sz="1600" dirty="0" smtClean="0">
                <a:solidFill>
                  <a:schemeClr val="tx1"/>
                </a:solidFill>
                <a:latin typeface="Arial" panose="020B0604020202020204" pitchFamily="34" charset="0"/>
                <a:cs typeface="Arial" panose="020B0604020202020204" pitchFamily="34" charset="0"/>
              </a:rPr>
              <a:t>All Alcohol service end at the end of the 3</a:t>
            </a:r>
            <a:r>
              <a:rPr lang="en-US" sz="1600" baseline="30000" dirty="0" smtClean="0">
                <a:solidFill>
                  <a:schemeClr val="tx1"/>
                </a:solidFill>
                <a:latin typeface="Arial" panose="020B0604020202020204" pitchFamily="34" charset="0"/>
                <a:cs typeface="Arial" panose="020B0604020202020204" pitchFamily="34" charset="0"/>
              </a:rPr>
              <a:t>rd</a:t>
            </a:r>
            <a:r>
              <a:rPr lang="en-US" sz="1600" dirty="0" smtClean="0">
                <a:solidFill>
                  <a:schemeClr val="tx1"/>
                </a:solidFill>
                <a:latin typeface="Arial" panose="020B0604020202020204" pitchFamily="34" charset="0"/>
                <a:cs typeface="Arial" panose="020B0604020202020204" pitchFamily="34" charset="0"/>
              </a:rPr>
              <a:t> Quarter.</a:t>
            </a:r>
          </a:p>
        </p:txBody>
      </p:sp>
      <p:sp>
        <p:nvSpPr>
          <p:cNvPr id="49155" name="Text Box 10"/>
          <p:cNvSpPr txBox="1">
            <a:spLocks noChangeArrowheads="1"/>
          </p:cNvSpPr>
          <p:nvPr/>
        </p:nvSpPr>
        <p:spPr bwMode="auto">
          <a:xfrm>
            <a:off x="457200" y="406400"/>
            <a:ext cx="8534400" cy="415498"/>
          </a:xfrm>
          <a:prstGeom prst="rect">
            <a:avLst/>
          </a:prstGeom>
          <a:noFill/>
          <a:ln w="9525">
            <a:noFill/>
            <a:miter lim="800000"/>
            <a:headEnd/>
            <a:tailEnd/>
          </a:ln>
        </p:spPr>
        <p:txBody>
          <a:bodyPr>
            <a:spAutoFit/>
          </a:bodyPr>
          <a:lstStyle/>
          <a:p>
            <a:pPr>
              <a:spcBef>
                <a:spcPct val="50000"/>
              </a:spcBef>
            </a:pPr>
            <a:r>
              <a:rPr lang="en-US" sz="2100" dirty="0"/>
              <a:t>Key Points to Remember</a:t>
            </a:r>
          </a:p>
        </p:txBody>
      </p:sp>
    </p:spTree>
    <p:extLst>
      <p:ext uri="{BB962C8B-B14F-4D97-AF65-F5344CB8AC3E}">
        <p14:creationId xmlns:p14="http://schemas.microsoft.com/office/powerpoint/2010/main" val="7459357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Service</a:t>
            </a:r>
          </a:p>
        </p:txBody>
      </p:sp>
      <p:sp>
        <p:nvSpPr>
          <p:cNvPr id="3" name="Footer Placeholder 2"/>
          <p:cNvSpPr>
            <a:spLocks noGrp="1"/>
          </p:cNvSpPr>
          <p:nvPr>
            <p:ph type="ftr" sz="quarter" idx="3"/>
          </p:nvPr>
        </p:nvSpPr>
        <p:spPr/>
        <p:txBody>
          <a:bodyPr/>
          <a:lstStyle/>
          <a:p>
            <a:r>
              <a:rPr lang="en-US" dirty="0"/>
              <a:t>Delaware North Orientation</a:t>
            </a:r>
          </a:p>
        </p:txBody>
      </p:sp>
      <p:sp>
        <p:nvSpPr>
          <p:cNvPr id="4" name="Content Placeholder 3"/>
          <p:cNvSpPr>
            <a:spLocks noGrp="1"/>
          </p:cNvSpPr>
          <p:nvPr>
            <p:ph sz="quarter" idx="10"/>
          </p:nvPr>
        </p:nvSpPr>
        <p:spPr>
          <a:xfrm>
            <a:off x="569913" y="1125175"/>
            <a:ext cx="8115300" cy="5185674"/>
          </a:xfrm>
        </p:spPr>
        <p:txBody>
          <a:bodyPr/>
          <a:lstStyle/>
          <a:p>
            <a:pPr marL="285750" indent="-285750">
              <a:buClrTx/>
              <a:buFont typeface="Arial" panose="020B0604020202020204" pitchFamily="34" charset="0"/>
              <a:buChar char="•"/>
            </a:pPr>
            <a:r>
              <a:rPr lang="en-US" sz="1600" dirty="0"/>
              <a:t>Fans must be 21 years old or older to purchase and/or consume alcohol.</a:t>
            </a:r>
          </a:p>
          <a:p>
            <a:pPr marL="285750" indent="-285750">
              <a:buClrTx/>
              <a:buFont typeface="Arial" panose="020B0604020202020204" pitchFamily="34" charset="0"/>
              <a:buChar char="•"/>
            </a:pPr>
            <a:r>
              <a:rPr lang="en-US" sz="1600" dirty="0"/>
              <a:t>Anyone serving alcohol must be 18 years old or older.</a:t>
            </a:r>
          </a:p>
          <a:p>
            <a:pPr marL="285750" lvl="0" indent="-285750">
              <a:buClrTx/>
              <a:buFont typeface="Arial" panose="020B0604020202020204" pitchFamily="34" charset="0"/>
              <a:buChar char="•"/>
            </a:pPr>
            <a:r>
              <a:rPr lang="en-US" sz="1600" dirty="0"/>
              <a:t>Check </a:t>
            </a:r>
            <a:r>
              <a:rPr lang="en-US" sz="1600" b="1" u="sng" dirty="0"/>
              <a:t>EVERYONE’S ID WHO APPEARS 40 YEARS OF AGE OR YOUNGER</a:t>
            </a:r>
            <a:r>
              <a:rPr lang="en-US" sz="1600" dirty="0"/>
              <a:t>.  </a:t>
            </a:r>
          </a:p>
          <a:p>
            <a:pPr marL="285750" indent="-285750">
              <a:buClrTx/>
              <a:buFont typeface="Arial" panose="020B0604020202020204" pitchFamily="34" charset="0"/>
              <a:buChar char="•"/>
            </a:pPr>
            <a:r>
              <a:rPr lang="en-US" sz="1600" dirty="0"/>
              <a:t>You may sell only two alcoholic beverages at a time per person, or one drink per hand.  If they have an alcoholic beverage in their hand, you may only sell them one more.</a:t>
            </a:r>
          </a:p>
          <a:p>
            <a:pPr marL="285750" indent="-285750">
              <a:buClrTx/>
              <a:buFont typeface="Arial" panose="020B0604020202020204" pitchFamily="34" charset="0"/>
              <a:buChar char="•"/>
            </a:pPr>
            <a:r>
              <a:rPr lang="en-US" sz="1600" dirty="0"/>
              <a:t>Know where the alcohol is going.  Watch for fans giving drinks to others who may not be of age, or setting drinks down and immediately coming back for another round. </a:t>
            </a:r>
          </a:p>
          <a:p>
            <a:pPr marL="285750" indent="-285750">
              <a:buClrTx/>
              <a:buFont typeface="Arial" panose="020B0604020202020204" pitchFamily="34" charset="0"/>
              <a:buChar char="•"/>
            </a:pPr>
            <a:r>
              <a:rPr lang="en-US" sz="1600" dirty="0"/>
              <a:t>Alcohol sales stop at the end of the 3rd quarter; once the 4</a:t>
            </a:r>
            <a:r>
              <a:rPr lang="en-US" sz="1600" baseline="30000" dirty="0"/>
              <a:t>th</a:t>
            </a:r>
            <a:r>
              <a:rPr lang="en-US" sz="1600" dirty="0"/>
              <a:t> quarter begins no more alcohol may be sold.  In private areas, like luxury suites and Suite 87, guests may be served until the area closes.</a:t>
            </a:r>
          </a:p>
          <a:p>
            <a:pPr marL="285750" lvl="0" indent="-285750">
              <a:buClrTx/>
              <a:buFont typeface="Arial" panose="020B0604020202020204" pitchFamily="34" charset="0"/>
              <a:buChar char="•"/>
            </a:pPr>
            <a:r>
              <a:rPr lang="en-US" sz="1600" dirty="0"/>
              <a:t>Employees must remove the tops from all bottled beers.  Glass containers are not permitted in public areas of the stadium; beverages in theses containers must be poured into a plastic cup.</a:t>
            </a:r>
          </a:p>
          <a:p>
            <a:pPr marL="285750" lvl="0" indent="-285750">
              <a:buClrTx/>
              <a:buFont typeface="Arial" panose="020B0604020202020204" pitchFamily="34" charset="0"/>
              <a:buChar char="•"/>
            </a:pPr>
            <a:r>
              <a:rPr lang="en-US" sz="1600" dirty="0"/>
              <a:t>If you decline service to a fan, </a:t>
            </a:r>
            <a:r>
              <a:rPr lang="en-US" sz="1600" i="1" dirty="0"/>
              <a:t>immediately</a:t>
            </a:r>
            <a:r>
              <a:rPr lang="en-US" sz="1600" dirty="0"/>
              <a:t> notify your supervisor.  SF&amp;B will back your decision by 100%.</a:t>
            </a:r>
          </a:p>
          <a:p>
            <a:pPr marL="285750" indent="-285750">
              <a:buClrTx/>
              <a:buFont typeface="Arial" panose="020B0604020202020204" pitchFamily="34" charset="0"/>
              <a:buChar char="•"/>
            </a:pPr>
            <a:r>
              <a:rPr lang="en-US" sz="1600" dirty="0"/>
              <a:t>It is </a:t>
            </a:r>
            <a:r>
              <a:rPr lang="en-US" sz="1600" i="1" u="sng" dirty="0"/>
              <a:t>your</a:t>
            </a:r>
            <a:r>
              <a:rPr lang="en-US" sz="1600" dirty="0"/>
              <a:t> responsibility to ensure fans do not over-consume alcohol while at Bank of America Stadium, but we must all work together to prevent alcohol related incidents.</a:t>
            </a:r>
          </a:p>
        </p:txBody>
      </p:sp>
    </p:spTree>
    <p:extLst>
      <p:ext uri="{BB962C8B-B14F-4D97-AF65-F5344CB8AC3E}">
        <p14:creationId xmlns:p14="http://schemas.microsoft.com/office/powerpoint/2010/main" val="2981592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4674" y="1290639"/>
            <a:ext cx="8340726" cy="2498724"/>
          </a:xfrm>
        </p:spPr>
        <p:txBody>
          <a:bodyPr/>
          <a:lstStyle/>
          <a:p>
            <a:endParaRPr lang="en-US" dirty="0">
              <a:solidFill>
                <a:schemeClr val="tx1"/>
              </a:solidFill>
            </a:endParaRPr>
          </a:p>
          <a:p>
            <a:pPr algn="ctr"/>
            <a:r>
              <a:rPr lang="en-US" dirty="0" smtClean="0">
                <a:solidFill>
                  <a:schemeClr val="tx1"/>
                </a:solidFill>
              </a:rPr>
              <a:t>Questions?</a:t>
            </a:r>
            <a:endParaRPr lang="en-US" dirty="0">
              <a:solidFill>
                <a:schemeClr val="tx1"/>
              </a:solidFill>
            </a:endParaRPr>
          </a:p>
        </p:txBody>
      </p:sp>
    </p:spTree>
    <p:extLst>
      <p:ext uri="{BB962C8B-B14F-4D97-AF65-F5344CB8AC3E}">
        <p14:creationId xmlns:p14="http://schemas.microsoft.com/office/powerpoint/2010/main" val="402548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p:txBody>
          <a:bodyPr/>
          <a:lstStyle/>
          <a:p>
            <a:r>
              <a:rPr lang="en-US" smtClean="0"/>
              <a:t>Delaware North Sportservice Core Refresher</a:t>
            </a:r>
            <a:endParaRPr lang="en-US"/>
          </a:p>
        </p:txBody>
      </p:sp>
      <p:pic>
        <p:nvPicPr>
          <p:cNvPr id="3" name="Picture 2"/>
          <p:cNvPicPr>
            <a:picLocks noChangeAspect="1"/>
          </p:cNvPicPr>
          <p:nvPr/>
        </p:nvPicPr>
        <p:blipFill>
          <a:blip r:embed="rId3"/>
          <a:stretch>
            <a:fillRect/>
          </a:stretch>
        </p:blipFill>
        <p:spPr>
          <a:xfrm>
            <a:off x="182880" y="1109472"/>
            <a:ext cx="8766734" cy="5566126"/>
          </a:xfrm>
          <a:prstGeom prst="rect">
            <a:avLst/>
          </a:prstGeom>
        </p:spPr>
      </p:pic>
      <p:sp>
        <p:nvSpPr>
          <p:cNvPr id="2" name="TextBox 1"/>
          <p:cNvSpPr txBox="1"/>
          <p:nvPr/>
        </p:nvSpPr>
        <p:spPr>
          <a:xfrm>
            <a:off x="764619" y="542925"/>
            <a:ext cx="1500283" cy="415498"/>
          </a:xfrm>
          <a:prstGeom prst="rect">
            <a:avLst/>
          </a:prstGeom>
          <a:noFill/>
        </p:spPr>
        <p:txBody>
          <a:bodyPr wrap="none" rtlCol="0">
            <a:spAutoFit/>
          </a:bodyPr>
          <a:lstStyle/>
          <a:p>
            <a:r>
              <a:rPr lang="en-US" sz="2100" b="1" dirty="0" smtClean="0"/>
              <a:t>DN Values</a:t>
            </a:r>
            <a:endParaRPr lang="en-US" sz="2100" b="1" dirty="0"/>
          </a:p>
        </p:txBody>
      </p:sp>
    </p:spTree>
    <p:extLst>
      <p:ext uri="{BB962C8B-B14F-4D97-AF65-F5344CB8AC3E}">
        <p14:creationId xmlns:p14="http://schemas.microsoft.com/office/powerpoint/2010/main" val="281418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4674" y="1290639"/>
            <a:ext cx="8340726" cy="2498724"/>
          </a:xfrm>
        </p:spPr>
        <p:txBody>
          <a:bodyPr vert="horz" lIns="0" tIns="0" rIns="0" bIns="0" rtlCol="0" anchor="t">
            <a:noAutofit/>
          </a:bodyPr>
          <a:lstStyle/>
          <a:p>
            <a:endParaRPr lang="en-US" dirty="0">
              <a:solidFill>
                <a:schemeClr val="tx1"/>
              </a:solidFill>
            </a:endParaRPr>
          </a:p>
          <a:p>
            <a:pPr algn="ctr"/>
            <a:r>
              <a:rPr lang="en-US" dirty="0" smtClean="0">
                <a:solidFill>
                  <a:schemeClr val="tx1"/>
                </a:solidFill>
              </a:rPr>
              <a:t>GAME DAY INFORMATION</a:t>
            </a:r>
            <a:endParaRPr lang="en-US" dirty="0">
              <a:solidFill>
                <a:schemeClr val="tx1"/>
              </a:solidFill>
            </a:endParaRPr>
          </a:p>
        </p:txBody>
      </p:sp>
    </p:spTree>
    <p:extLst>
      <p:ext uri="{BB962C8B-B14F-4D97-AF65-F5344CB8AC3E}">
        <p14:creationId xmlns:p14="http://schemas.microsoft.com/office/powerpoint/2010/main" val="2928997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 - &amp;quot;Today’s Agenda&amp;quot;&quot;/&gt;&lt;property id=&quot;20307&quot; value=&quot;258&quot;/&gt;&lt;/object&gt;&lt;object type=&quot;3&quot; unique_id=&quot;10006&quot;&gt;&lt;property id=&quot;20148&quot; value=&quot;5&quot;/&gt;&lt;property id=&quot;20300&quot; value=&quot;Slide 7 - &amp;quot;The Partnership Expands&amp;quot;&quot;/&gt;&lt;property id=&quot;20307&quot; value=&quot;259&quot;/&gt;&lt;/object&gt;&lt;object type=&quot;3&quot; unique_id=&quot;10007&quot;&gt;&lt;property id=&quot;20148&quot; value=&quot;5&quot;/&gt;&lt;property id=&quot;20300&quot; value=&quot;Slide 8&quot;/&gt;&lt;property id=&quot;20307&quot; value=&quot;260&quot;/&gt;&lt;/object&gt;&lt;object type=&quot;3&quot; unique_id=&quot;10008&quot;&gt;&lt;property id=&quot;20148&quot; value=&quot;5&quot;/&gt;&lt;property id=&quot;20300&quot; value=&quot;Slide 9&quot;/&gt;&lt;property id=&quot;20307&quot; value=&quot;264&quot;/&gt;&lt;/object&gt;&lt;object type=&quot;3&quot; unique_id=&quot;10009&quot;&gt;&lt;property id=&quot;20148&quot; value=&quot;5&quot;/&gt;&lt;property id=&quot;20300&quot; value=&quot;Slide 10&quot;/&gt;&lt;property id=&quot;20307&quot; value=&quot;263&quot;/&gt;&lt;/object&gt;&lt;object type=&quot;3&quot; unique_id=&quot;10010&quot;&gt;&lt;property id=&quot;20148&quot; value=&quot;5&quot;/&gt;&lt;property id=&quot;20300&quot; value=&quot;Slide 11&quot;/&gt;&lt;property id=&quot;20307&quot; value=&quot;266&quot;/&gt;&lt;/object&gt;&lt;object type=&quot;3&quot; unique_id=&quot;10011&quot;&gt;&lt;property id=&quot;20148&quot; value=&quot;5&quot;/&gt;&lt;property id=&quot;20300&quot; value=&quot;Slide 12&quot;/&gt;&lt;property id=&quot;20307&quot; value=&quot;261&quot;/&gt;&lt;/object&gt;&lt;object type=&quot;3&quot; unique_id=&quot;10012&quot;&gt;&lt;property id=&quot;20148&quot; value=&quot;5&quot;/&gt;&lt;property id=&quot;20300&quot; value=&quot;Slide 13&quot;/&gt;&lt;property id=&quot;20307&quot; value=&quot;267&quot;/&gt;&lt;/object&gt;&lt;object type=&quot;3&quot; unique_id=&quot;10013&quot;&gt;&lt;property id=&quot;20148&quot; value=&quot;5&quot;/&gt;&lt;property id=&quot;20300&quot; value=&quot;Slide 14&quot;/&gt;&lt;property id=&quot;20307&quot; value=&quot;268&quot;/&gt;&lt;/object&gt;&lt;object type=&quot;3&quot; unique_id=&quot;10014&quot;&gt;&lt;property id=&quot;20148&quot; value=&quot;5&quot;/&gt;&lt;property id=&quot;20300&quot; value=&quot;Slide 15&quot;/&gt;&lt;property id=&quot;20307&quot; value=&quot;269&quot;/&gt;&lt;/object&gt;&lt;object type=&quot;3&quot; unique_id=&quot;10015&quot;&gt;&lt;property id=&quot;20148&quot; value=&quot;5&quot;/&gt;&lt;property id=&quot;20300&quot; value=&quot;Slide 16 - &amp;quot;Chairman and Owner of the Boston Bruins&amp;quot;&quot;/&gt;&lt;property id=&quot;20307&quot; value=&quot;262&quot;/&gt;&lt;/object&gt;&lt;object type=&quot;3&quot; unique_id=&quot;10016&quot;&gt;&lt;property id=&quot;20148&quot; value=&quot;5&quot;/&gt;&lt;property id=&quot;20300&quot; value=&quot;Slide 31&quot;/&gt;&lt;property id=&quot;20307&quot; value=&quot;265&quot;/&gt;&lt;/object&gt;&lt;object type=&quot;3&quot; unique_id=&quot;10225&quot;&gt;&lt;property id=&quot;20148&quot; value=&quot;5&quot;/&gt;&lt;property id=&quot;20300&quot; value=&quot;Slide 5 - &amp;quot;Delaware North History&amp;quot;&quot;/&gt;&lt;property id=&quot;20307&quot; value=&quot;272&quot;/&gt;&lt;/object&gt;&lt;object type=&quot;3&quot; unique_id=&quot;10226&quot;&gt;&lt;property id=&quot;20148&quot; value=&quot;5&quot;/&gt;&lt;property id=&quot;20300&quot; value=&quot;Slide 17 - &amp;quot;Chief Executive Officers&amp;quot;&quot;/&gt;&lt;property id=&quot;20307&quot; value=&quot;271&quot;/&gt;&lt;/object&gt;&lt;object type=&quot;3&quot; unique_id=&quot;11053&quot;&gt;&lt;property id=&quot;20148&quot; value=&quot;5&quot;/&gt;&lt;property id=&quot;20300&quot; value=&quot;Slide 6 - &amp;quot;Branching Out&amp;quot;&quot;/&gt;&lt;property id=&quot;20307&quot; value=&quot;274&quot;/&gt;&lt;/object&gt;&lt;object type=&quot;3&quot; unique_id=&quot;11334&quot;&gt;&lt;property id=&quot;20148&quot; value=&quot;5&quot;/&gt;&lt;property id=&quot;20300&quot; value=&quot;Slide 23 - &amp;quot;Delaware North Family of Companies&amp;quot;&quot;/&gt;&lt;property id=&quot;20307&quot; value=&quot;277&quot;/&gt;&lt;/object&gt;&lt;object type=&quot;3&quot; unique_id=&quot;11335&quot;&gt;&lt;property id=&quot;20148&quot; value=&quot;5&quot;/&gt;&lt;property id=&quot;20300&quot; value=&quot;Slide 24 - &amp;quot;Delaware North Travel Hospitality&amp;quot;&quot;/&gt;&lt;property id=&quot;20307&quot; value=&quot;278&quot;/&gt;&lt;/object&gt;&lt;object type=&quot;3&quot; unique_id=&quot;11336&quot;&gt;&lt;property id=&quot;20148&quot; value=&quot;5&quot;/&gt;&lt;property id=&quot;20300&quot; value=&quot;Slide 25 - &amp;quot;Delaware North Sportservice&amp;quot;&quot;/&gt;&lt;property id=&quot;20307&quot; value=&quot;279&quot;/&gt;&lt;/object&gt;&lt;object type=&quot;3&quot; unique_id=&quot;11337&quot;&gt;&lt;property id=&quot;20148&quot; value=&quot;5&quot;/&gt;&lt;property id=&quot;20300&quot; value=&quot;Slide 26 - &amp;quot;Delaware North Parks and Resorts&amp;quot;&quot;/&gt;&lt;property id=&quot;20307&quot; value=&quot;280&quot;/&gt;&lt;/object&gt;&lt;object type=&quot;3&quot; unique_id=&quot;11338&quot;&gt;&lt;property id=&quot;20148&quot; value=&quot;5&quot;/&gt;&lt;property id=&quot;20300&quot; value=&quot;Slide 27 - &amp;quot;Delaware North Gaming&amp;quot;&quot;/&gt;&lt;property id=&quot;20307&quot; value=&quot;281&quot;/&gt;&lt;/object&gt;&lt;object type=&quot;3&quot; unique_id=&quot;11339&quot;&gt;&lt;property id=&quot;20148&quot; value=&quot;5&quot;/&gt;&lt;property id=&quot;20300&quot; value=&quot;Slide 28 - &amp;quot;Boston – TD Garden&amp;quot;&quot;/&gt;&lt;property id=&quot;20307&quot; value=&quot;282&quot;/&gt;&lt;/object&gt;&lt;object type=&quot;3&quot; unique_id=&quot;11340&quot;&gt;&lt;property id=&quot;20148&quot; value=&quot;5&quot;/&gt;&lt;property id=&quot;20300&quot; value=&quot;Slide 29 - &amp;quot;Patina Restaurant Group&amp;quot;&quot;/&gt;&lt;property id=&quot;20307&quot; value=&quot;283&quot;/&gt;&lt;/object&gt;&lt;object type=&quot;3&quot; unique_id=&quot;11341&quot;&gt;&lt;property id=&quot;20148&quot; value=&quot;5&quot;/&gt;&lt;property id=&quot;20300&quot; value=&quot;Slide 30 - &amp;quot;International&amp;quot;&quot;/&gt;&lt;property id=&quot;20307&quot; value=&quot;284&quot;/&gt;&lt;/object&gt;&lt;object type=&quot;3&quot; unique_id=&quot;11775&quot;&gt;&lt;property id=&quot;20148&quot; value=&quot;5&quot;/&gt;&lt;property id=&quot;20300&quot; value=&quot;Slide 32 - &amp;quot;Leadership Competencies and Values&amp;quot;&quot;/&gt;&lt;property id=&quot;20307&quot; value=&quot;286&quot;/&gt;&lt;/object&gt;&lt;object type=&quot;3&quot; unique_id=&quot;11777&quot;&gt;&lt;property id=&quot;20148&quot; value=&quot;5&quot;/&gt;&lt;property id=&quot;20300&quot; value=&quot;Slide 34 - &amp;quot;Your Opportunities&amp;quot;&quot;/&gt;&lt;property id=&quot;20307&quot; value=&quot;288&quot;/&gt;&lt;/object&gt;&lt;object type=&quot;3&quot; unique_id=&quot;11779&quot;&gt;&lt;property id=&quot;20148&quot; value=&quot;5&quot;/&gt;&lt;property id=&quot;20300&quot; value=&quot;Slide 36 - &amp;quot;GuestPath&amp;quot;&quot;/&gt;&lt;property id=&quot;20307&quot; value=&quot;290&quot;/&gt;&lt;/object&gt;&lt;object type=&quot;3&quot; unique_id=&quot;11780&quot;&gt;&lt;property id=&quot;20148&quot; value=&quot;5&quot;/&gt;&lt;property id=&quot;20300&quot; value=&quot;Slide 37 - &amp;quot;GreenPath&amp;quot;&quot;/&gt;&lt;property id=&quot;20307&quot; value=&quot;291&quot;/&gt;&lt;/object&gt;&lt;object type=&quot;3&quot; unique_id=&quot;11781&quot;&gt;&lt;property id=&quot;20148&quot; value=&quot;5&quot;/&gt;&lt;property id=&quot;20300&quot; value=&quot;Slide 38 - &amp;quot;Associate Service Center&amp;quot;&quot;/&gt;&lt;property id=&quot;20307&quot; value=&quot;292&quot;/&gt;&lt;/object&gt;&lt;object type=&quot;3&quot; unique_id=&quot;11782&quot;&gt;&lt;property id=&quot;20148&quot; value=&quot;5&quot;/&gt;&lt;property id=&quot;20300&quot; value=&quot;Slide 39&quot;/&gt;&lt;property id=&quot;20307&quot; value=&quot;293&quot;/&gt;&lt;/object&gt;&lt;object type=&quot;3&quot; unique_id=&quot;11783&quot;&gt;&lt;property id=&quot;20148&quot; value=&quot;5&quot;/&gt;&lt;property id=&quot;20300&quot; value=&quot;Slide 40 - &amp;quot;The Work Number&amp;quot;&quot;/&gt;&lt;property id=&quot;20307&quot; value=&quot;294&quot;/&gt;&lt;/object&gt;&lt;object type=&quot;3&quot; unique_id=&quot;11784&quot;&gt;&lt;property id=&quot;20148&quot; value=&quot;5&quot;/&gt;&lt;property id=&quot;20300&quot; value=&quot;Slide 41 - &amp;quot;Friends and Family Lodging Discount&amp;quot;&quot;/&gt;&lt;property id=&quot;20307&quot; value=&quot;295&quot;/&gt;&lt;/object&gt;&lt;object type=&quot;3&quot; unique_id=&quot;11785&quot;&gt;&lt;property id=&quot;20148&quot; value=&quot;5&quot;/&gt;&lt;property id=&quot;20300&quot; value=&quot;Slide 42 - &amp;quot;Delaware North Website&amp;quot;&quot;/&gt;&lt;property id=&quot;20307&quot; value=&quot;296&quot;/&gt;&lt;/object&gt;&lt;object type=&quot;3&quot; unique_id=&quot;11786&quot;&gt;&lt;property id=&quot;20148&quot; value=&quot;5&quot;/&gt;&lt;property id=&quot;20300&quot; value=&quot;Slide 43 - &amp;quot;The Hub&amp;quot;&quot;/&gt;&lt;property id=&quot;20307&quot; value=&quot;329&quot;/&gt;&lt;/object&gt;&lt;object type=&quot;3&quot; unique_id=&quot;11787&quot;&gt;&lt;property id=&quot;20148&quot; value=&quot;5&quot;/&gt;&lt;property id=&quot;20300&quot; value=&quot;Slide 44 - &amp;quot;Onboarding Pathfinder&amp;quot;&quot;/&gt;&lt;property id=&quot;20307&quot; value=&quot;330&quot;/&gt;&lt;/object&gt;&lt;object type=&quot;3&quot; unique_id=&quot;11788&quot;&gt;&lt;property id=&quot;20148&quot; value=&quot;5&quot;/&gt;&lt;property id=&quot;20300&quot; value=&quot;Slide 45 - &amp;quot;Other Home Office Initiatives / Services&amp;quot;&quot;/&gt;&lt;property id=&quot;20307&quot; value=&quot;299&quot;/&gt;&lt;/object&gt;&lt;object type=&quot;3&quot; unique_id=&quot;11790&quot;&gt;&lt;property id=&quot;20148&quot; value=&quot;5&quot;/&gt;&lt;property id=&quot;20300&quot; value=&quot;Slide 47 - &amp;quot;Policies&amp;quot;&quot;/&gt;&lt;property id=&quot;20307&quot; value=&quot;301&quot;/&gt;&lt;/object&gt;&lt;object type=&quot;3&quot; unique_id=&quot;11791&quot;&gt;&lt;property id=&quot;20148&quot; value=&quot;5&quot;/&gt;&lt;property id=&quot;20300&quot; value=&quot;Slide 48 - &amp;quot;Anti-Harassment Policy&amp;quot;&quot;/&gt;&lt;property id=&quot;20307&quot; value=&quot;302&quot;/&gt;&lt;/object&gt;&lt;object type=&quot;3&quot; unique_id=&quot;11792&quot;&gt;&lt;property id=&quot;20148&quot; value=&quot;5&quot;/&gt;&lt;property id=&quot;20300&quot; value=&quot;Slide 49 - &amp;quot;Unauthorized Use of Drugs and/or Alcohol Policy&amp;quot;&quot;/&gt;&lt;property id=&quot;20307&quot; value=&quot;303&quot;/&gt;&lt;/object&gt;&lt;object type=&quot;3&quot; unique_id=&quot;11793&quot;&gt;&lt;property id=&quot;20148&quot; value=&quot;5&quot;/&gt;&lt;property id=&quot;20300&quot; value=&quot;Slide 50 - &amp;quot;Family and Medical Leave Act&amp;quot;&quot;/&gt;&lt;property id=&quot;20307&quot; value=&quot;304&quot;/&gt;&lt;/object&gt;&lt;object type=&quot;3&quot; unique_id=&quot;11795&quot;&gt;&lt;property id=&quot;20148&quot; value=&quot;5&quot;/&gt;&lt;property id=&quot;20300&quot; value=&quot;Slide 52 - &amp;quot;Work Guidelines&amp;quot;&quot;/&gt;&lt;property id=&quot;20307&quot; value=&quot;306&quot;/&gt;&lt;/object&gt;&lt;object type=&quot;3&quot; unique_id=&quot;11796&quot;&gt;&lt;property id=&quot;20148&quot; value=&quot;5&quot;/&gt;&lt;property id=&quot;20300&quot; value=&quot;Slide 53 - &amp;quot;Time &amp;amp; Attendance Tracking&amp;quot;&quot;/&gt;&lt;property id=&quot;20307&quot; value=&quot;307&quot;/&gt;&lt;/object&gt;&lt;object type=&quot;3&quot; unique_id=&quot;11797&quot;&gt;&lt;property id=&quot;20148&quot; value=&quot;5&quot;/&gt;&lt;property id=&quot;20300&quot; value=&quot;Slide 54 - &amp;quot;Benefits&amp;quot;&quot;/&gt;&lt;property id=&quot;20307&quot; value=&quot;308&quot;/&gt;&lt;/object&gt;&lt;object type=&quot;3&quot; unique_id=&quot;11800&quot;&gt;&lt;property id=&quot;20148&quot; value=&quot;5&quot;/&gt;&lt;property id=&quot;20300&quot; value=&quot;Slide 57&quot;/&gt;&lt;property id=&quot;20307&quot; value=&quot;311&quot;/&gt;&lt;/object&gt;&lt;object type=&quot;3&quot; unique_id=&quot;11801&quot;&gt;&lt;property id=&quot;20148&quot; value=&quot;5&quot;/&gt;&lt;property id=&quot;20300&quot; value=&quot;Slide 58&quot;/&gt;&lt;property id=&quot;20307&quot; value=&quot;312&quot;/&gt;&lt;/object&gt;&lt;object type=&quot;3&quot; unique_id=&quot;11802&quot;&gt;&lt;property id=&quot;20148&quot; value=&quot;5&quot;/&gt;&lt;property id=&quot;20300&quot; value=&quot;Slide 59&quot;/&gt;&lt;property id=&quot;20307&quot; value=&quot;313&quot;/&gt;&lt;/object&gt;&lt;object type=&quot;3&quot; unique_id=&quot;11803&quot;&gt;&lt;property id=&quot;20148&quot; value=&quot;5&quot;/&gt;&lt;property id=&quot;20300&quot; value=&quot;Slide 60&quot;/&gt;&lt;property id=&quot;20307&quot; value=&quot;314&quot;/&gt;&lt;/object&gt;&lt;object type=&quot;3&quot; unique_id=&quot;11804&quot;&gt;&lt;property id=&quot;20148&quot; value=&quot;5&quot;/&gt;&lt;property id=&quot;20300&quot; value=&quot;Slide 61&quot;/&gt;&lt;property id=&quot;20307&quot; value=&quot;315&quot;/&gt;&lt;/object&gt;&lt;object type=&quot;3&quot; unique_id=&quot;11805&quot;&gt;&lt;property id=&quot;20148&quot; value=&quot;5&quot;/&gt;&lt;property id=&quot;20300&quot; value=&quot;Slide 62&quot;/&gt;&lt;property id=&quot;20307&quot; value=&quot;316&quot;/&gt;&lt;/object&gt;&lt;object type=&quot;3&quot; unique_id=&quot;11806&quot;&gt;&lt;property id=&quot;20148&quot; value=&quot;5&quot;/&gt;&lt;property id=&quot;20300&quot; value=&quot;Slide 63&quot;/&gt;&lt;property id=&quot;20307&quot; value=&quot;317&quot;/&gt;&lt;/object&gt;&lt;object type=&quot;3&quot; unique_id=&quot;11807&quot;&gt;&lt;property id=&quot;20148&quot; value=&quot;5&quot;/&gt;&lt;property id=&quot;20300&quot; value=&quot;Slide 64&quot;/&gt;&lt;property id=&quot;20307&quot; value=&quot;318&quot;/&gt;&lt;/object&gt;&lt;object type=&quot;3&quot; unique_id=&quot;11808&quot;&gt;&lt;property id=&quot;20148&quot; value=&quot;5&quot;/&gt;&lt;property id=&quot;20300&quot; value=&quot;Slide 65&quot;/&gt;&lt;property id=&quot;20307&quot; value=&quot;319&quot;/&gt;&lt;/object&gt;&lt;object type=&quot;3&quot; unique_id=&quot;11809&quot;&gt;&lt;property id=&quot;20148&quot; value=&quot;5&quot;/&gt;&lt;property id=&quot;20300&quot; value=&quot;Slide 66&quot;/&gt;&lt;property id=&quot;20307&quot; value=&quot;320&quot;/&gt;&lt;/object&gt;&lt;object type=&quot;3&quot; unique_id=&quot;11810&quot;&gt;&lt;property id=&quot;20148&quot; value=&quot;5&quot;/&gt;&lt;property id=&quot;20300&quot; value=&quot;Slide 67&quot;/&gt;&lt;property id=&quot;20307&quot; value=&quot;321&quot;/&gt;&lt;/object&gt;&lt;object type=&quot;3&quot; unique_id=&quot;11811&quot;&gt;&lt;property id=&quot;20148&quot; value=&quot;5&quot;/&gt;&lt;property id=&quot;20300&quot; value=&quot;Slide 68&quot;/&gt;&lt;property id=&quot;20307&quot; value=&quot;322&quot;/&gt;&lt;/object&gt;&lt;object type=&quot;3&quot; unique_id=&quot;11812&quot;&gt;&lt;property id=&quot;20148&quot; value=&quot;5&quot;/&gt;&lt;property id=&quot;20300&quot; value=&quot;Slide 69&quot;/&gt;&lt;property id=&quot;20307&quot; value=&quot;323&quot;/&gt;&lt;/object&gt;&lt;object type=&quot;3&quot; unique_id=&quot;11813&quot;&gt;&lt;property id=&quot;20148&quot; value=&quot;5&quot;/&gt;&lt;property id=&quot;20300&quot; value=&quot;Slide 70&quot;/&gt;&lt;property id=&quot;20307&quot; value=&quot;324&quot;/&gt;&lt;/object&gt;&lt;object type=&quot;3&quot; unique_id=&quot;11815&quot;&gt;&lt;property id=&quot;20148&quot; value=&quot;5&quot;/&gt;&lt;property id=&quot;20300&quot; value=&quot;Slide 72 - &amp;quot;Required Training&amp;quot;&quot;/&gt;&lt;property id=&quot;20307&quot; value=&quot;326&quot;/&gt;&lt;/object&gt;&lt;object type=&quot;3&quot; unique_id=&quot;11816&quot;&gt;&lt;property id=&quot;20148&quot; value=&quot;5&quot;/&gt;&lt;property id=&quot;20300&quot; value=&quot;Slide 73 - &amp;quot;Next Steps&amp;quot;&quot;/&gt;&lt;property id=&quot;20307&quot; value=&quot;327&quot;/&gt;&lt;/object&gt;&lt;object type=&quot;3&quot; unique_id=&quot;11817&quot;&gt;&lt;property id=&quot;20148&quot; value=&quot;5&quot;/&gt;&lt;property id=&quot;20300&quot; value=&quot;Slide 74 - &amp;quot;Congratulations and&amp;#x0D;&amp;#x0A;thank you for joining our team!&amp;quot;&quot;/&gt;&lt;property id=&quot;20307&quot; value=&quot;328&quot;/&gt;&lt;/object&gt;&lt;object type=&quot;3&quot; unique_id=&quot;12251&quot;&gt;&lt;property id=&quot;20148&quot; value=&quot;5&quot;/&gt;&lt;property id=&quot;20300&quot; value=&quot;Slide 33&quot;/&gt;&lt;property id=&quot;20307&quot; value=&quot;331&quot;/&gt;&lt;/object&gt;&lt;object type=&quot;3&quot; unique_id=&quot;12252&quot;&gt;&lt;property id=&quot;20148&quot; value=&quot;5&quot;/&gt;&lt;property id=&quot;20300&quot; value=&quot;Slide 35&quot;/&gt;&lt;property id=&quot;20307&quot; value=&quot;332&quot;/&gt;&lt;/object&gt;&lt;object type=&quot;3&quot; unique_id=&quot;12253&quot;&gt;&lt;property id=&quot;20148&quot; value=&quot;5&quot;/&gt;&lt;property id=&quot;20300&quot; value=&quot;Slide 46&quot;/&gt;&lt;property id=&quot;20307&quot; value=&quot;333&quot;/&gt;&lt;/object&gt;&lt;object type=&quot;3&quot; unique_id=&quot;12254&quot;&gt;&lt;property id=&quot;20148&quot; value=&quot;5&quot;/&gt;&lt;property id=&quot;20300&quot; value=&quot;Slide 51&quot;/&gt;&lt;property id=&quot;20307&quot; value=&quot;334&quot;/&gt;&lt;/object&gt;&lt;object type=&quot;3&quot; unique_id=&quot;12255&quot;&gt;&lt;property id=&quot;20148&quot; value=&quot;5&quot;/&gt;&lt;property id=&quot;20300&quot; value=&quot;Slide 55&quot;/&gt;&lt;property id=&quot;20307&quot; value=&quot;335&quot;/&gt;&lt;/object&gt;&lt;object type=&quot;3&quot; unique_id=&quot;12256&quot;&gt;&lt;property id=&quot;20148&quot; value=&quot;5&quot;/&gt;&lt;property id=&quot;20300&quot; value=&quot;Slide 71&quot;/&gt;&lt;property id=&quot;20307&quot; value=&quot;336&quot;/&gt;&lt;/object&gt;&lt;object type=&quot;3&quot; unique_id=&quot;16434&quot;&gt;&lt;property id=&quot;20148&quot; value=&quot;5&quot;/&gt;&lt;property id=&quot;20300&quot; value=&quot;Slide 56&quot;/&gt;&lt;property id=&quot;20307&quot; value=&quot;337&quot;/&gt;&lt;/object&gt;&lt;object type=&quot;3&quot; unique_id=&quot;18956&quot;&gt;&lt;property id=&quot;20148&quot; value=&quot;5&quot;/&gt;&lt;property id=&quot;20300&quot; value=&quot;Slide 4&quot;/&gt;&lt;property id=&quot;20307&quot; value=&quot;338&quot;/&gt;&lt;/object&gt;&lt;object type=&quot;3&quot; unique_id=&quot;19031&quot;&gt;&lt;property id=&quot;20148&quot; value=&quot;5&quot;/&gt;&lt;property id=&quot;20300&quot; value=&quot;Slide 18 - &amp;quot;Office of the Chief Executives&amp;quot;&quot;/&gt;&lt;property id=&quot;20307&quot; value=&quot;339&quot;/&gt;&lt;/object&gt;&lt;object type=&quot;3&quot; unique_id=&quot;19772&quot;&gt;&lt;property id=&quot;20148&quot; value=&quot;5&quot;/&gt;&lt;property id=&quot;20300&quot; value=&quot;Slide 20 - &amp;quot;Corporate Executives and Officers&amp;quot;&quot;/&gt;&lt;property id=&quot;20307&quot; value=&quot;340&quot;/&gt;&lt;/object&gt;&lt;object type=&quot;3&quot; unique_id=&quot;20148&quot;&gt;&lt;property id=&quot;20148&quot; value=&quot;5&quot;/&gt;&lt;property id=&quot;20300&quot; value=&quot;Slide 19 - &amp;quot;Office of the Chief Executives&amp;quot;&quot;/&gt;&lt;property id=&quot;20307&quot; value=&quot;341&quot;/&gt;&lt;/object&gt;&lt;object type=&quot;3&quot; unique_id=&quot;20454&quot;&gt;&lt;property id=&quot;20148&quot; value=&quot;5&quot;/&gt;&lt;property id=&quot;20300&quot; value=&quot;Slide 21 - &amp;quot;Corporate Executives and Officers&amp;quot;&quot;/&gt;&lt;property id=&quot;20307&quot; value=&quot;343&quot;/&gt;&lt;/object&gt;&lt;object type=&quot;3&quot; unique_id=&quot;20455&quot;&gt;&lt;property id=&quot;20148&quot; value=&quot;5&quot;/&gt;&lt;property id=&quot;20300&quot; value=&quot;Slide 22 - &amp;quot;Corporate Executives and Officers&amp;quot;&quot;/&gt;&lt;property id=&quot;20307&quot; value=&quot;344&quot;/&gt;&lt;/object&gt;&lt;/object&gt;&lt;object type=&quot;8&quot; unique_id=&quot;1003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S:\TALENT DEVELOPMENT\Compliance Training\PCI-Payment Card Industry\Manager-Administrator Training\Audio Files\Screen 2.mp3"/>
  <p:tag name="PPSNARRATION" val="2,601634428,S:\TALENT DEVELOPMENT\Compliance Training\PCI-Payment Card Industry\Manager-Administrator Training\PCI Compliance Training-Manager and Administrators - 2013\Media.ppcx"/>
</p:tagLst>
</file>

<file path=ppt/theme/theme1.xml><?xml version="1.0" encoding="utf-8"?>
<a:theme xmlns:a="http://schemas.openxmlformats.org/drawingml/2006/main" name="DNC_PPT_110414_PRINTING">
  <a:themeElements>
    <a:clrScheme name="DNC">
      <a:dk1>
        <a:srgbClr val="323233"/>
      </a:dk1>
      <a:lt1>
        <a:srgbClr val="FFFFFF"/>
      </a:lt1>
      <a:dk2>
        <a:srgbClr val="000000"/>
      </a:dk2>
      <a:lt2>
        <a:srgbClr val="929496"/>
      </a:lt2>
      <a:accent1>
        <a:srgbClr val="004B78"/>
      </a:accent1>
      <a:accent2>
        <a:srgbClr val="00A0D2"/>
      </a:accent2>
      <a:accent3>
        <a:srgbClr val="008064"/>
      </a:accent3>
      <a:accent4>
        <a:srgbClr val="3CAC28"/>
      </a:accent4>
      <a:accent5>
        <a:srgbClr val="FCB421"/>
      </a:accent5>
      <a:accent6>
        <a:srgbClr val="F05323"/>
      </a:accent6>
      <a:hlink>
        <a:srgbClr val="323233"/>
      </a:hlink>
      <a:folHlink>
        <a:srgbClr val="929496"/>
      </a:folHlink>
    </a:clrScheme>
    <a:fontScheme name="D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7598</Words>
  <Application>Microsoft Office PowerPoint</Application>
  <PresentationFormat>On-screen Show (4:3)</PresentationFormat>
  <Paragraphs>808</Paragraphs>
  <Slides>77</Slides>
  <Notes>30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Arial Black</vt:lpstr>
      <vt:lpstr>Calibri</vt:lpstr>
      <vt:lpstr>Century Gothic</vt:lpstr>
      <vt:lpstr>Helvetica</vt:lpstr>
      <vt:lpstr>IB Fedra</vt:lpstr>
      <vt:lpstr>Times New Roman</vt:lpstr>
      <vt:lpstr>Wingdings</vt:lpstr>
      <vt:lpstr>DNC_PPT_110414_PRINTING</vt:lpstr>
      <vt:lpstr>PowerPoint Presentation</vt:lpstr>
      <vt:lpstr>PowerPoint Presentation</vt:lpstr>
      <vt:lpstr>Delaware North History</vt:lpstr>
      <vt:lpstr>Branching Out</vt:lpstr>
      <vt:lpstr>The Partnership Expands</vt:lpstr>
      <vt:lpstr>PowerPoint Presentation</vt:lpstr>
      <vt:lpstr>PowerPoint Presentation</vt:lpstr>
      <vt:lpstr>PowerPoint Presentation</vt:lpstr>
      <vt:lpstr>PowerPoint Presentation</vt:lpstr>
      <vt:lpstr>Game Day Information</vt:lpstr>
      <vt:lpstr>Game Day Information</vt:lpstr>
      <vt:lpstr>Volunteer Conduct</vt:lpstr>
      <vt:lpstr>Volunteer Conduct</vt:lpstr>
      <vt:lpstr>Volunteer Conduct</vt:lpstr>
      <vt:lpstr>Volunteer Conduct</vt:lpstr>
      <vt:lpstr>Volunteer Conduct</vt:lpstr>
      <vt:lpstr>Volunteer Appearance</vt:lpstr>
      <vt:lpstr>Entering and Exiting the Stadium</vt:lpstr>
      <vt:lpstr>Items not allowed</vt:lpstr>
      <vt:lpstr>Credential</vt:lpstr>
      <vt:lpstr>Volunteer Attendance</vt:lpstr>
      <vt:lpstr>PowerPoint Presentation</vt:lpstr>
      <vt:lpstr>PowerPoint Presentation</vt:lpstr>
      <vt:lpstr>PowerPoint Presentation</vt:lpstr>
      <vt:lpstr>Anti-Harassment and Non-Discrimination Policy</vt:lpstr>
      <vt:lpstr>Anti-Harassment and Non-Discrimination Policy</vt:lpstr>
      <vt:lpstr>Anti-Harassment and Non-Discrimination Policy</vt:lpstr>
      <vt:lpstr>PowerPoint Presentation</vt:lpstr>
      <vt:lpstr>What is Workplace Violence?</vt:lpstr>
      <vt:lpstr>Types of Violence</vt:lpstr>
      <vt:lpstr>Zero Tolerance</vt:lpstr>
      <vt:lpstr>Red Flags</vt:lpstr>
      <vt:lpstr>Red Flags Cont.</vt:lpstr>
      <vt:lpstr>Dealing with a Volatile Situation</vt:lpstr>
      <vt:lpstr>Weapons</vt:lpstr>
      <vt:lpstr>Active Shooter Event</vt:lpstr>
      <vt:lpstr>Preventing Workplace Violence</vt:lpstr>
      <vt:lpstr>PowerPoint Presentation</vt:lpstr>
      <vt:lpstr>Food Safety</vt:lpstr>
      <vt:lpstr>Food Safety</vt:lpstr>
      <vt:lpstr>Food Safety</vt:lpstr>
      <vt:lpstr>Food Safety</vt:lpstr>
      <vt:lpstr>Food Safety</vt:lpstr>
      <vt:lpstr>Food Safety</vt:lpstr>
      <vt:lpstr>Food Safety</vt:lpstr>
      <vt:lpstr>Food Safety</vt:lpstr>
      <vt:lpstr>Food Safety</vt:lpstr>
      <vt:lpstr>Food Safety</vt:lpstr>
      <vt:lpstr>Food Safety</vt:lpstr>
      <vt:lpstr>Employee Health Policy Agreement</vt:lpstr>
      <vt:lpstr>PowerPoint Presentation</vt:lpstr>
      <vt:lpstr>PowerPoint Presentation</vt:lpstr>
      <vt:lpstr>PowerPoint Presentation</vt:lpstr>
      <vt:lpstr>What is PCI? </vt:lpstr>
      <vt:lpstr>PCI Compliance</vt:lpstr>
      <vt:lpstr>Why being PCI Compliant is critical?</vt:lpstr>
      <vt:lpstr>General Handling Procedures</vt:lpstr>
      <vt:lpstr>General Handling Procedures</vt:lpstr>
      <vt:lpstr> Lost Credit Cards</vt:lpstr>
      <vt:lpstr> Field Incident Response Plan</vt:lpstr>
      <vt:lpstr> Field Incident Response Plan</vt:lpstr>
      <vt:lpstr>What did we review today?</vt:lpstr>
      <vt:lpstr>PowerPoint Presentation</vt:lpstr>
      <vt:lpstr>Alcohol Service</vt:lpstr>
      <vt:lpstr>Alcohol Service</vt:lpstr>
      <vt:lpstr>Alcohol Service</vt:lpstr>
      <vt:lpstr>PowerPoint Presentation</vt:lpstr>
      <vt:lpstr>PowerPoint Presentation</vt:lpstr>
      <vt:lpstr>PowerPoint Presentation</vt:lpstr>
      <vt:lpstr>Alcohol Service</vt:lpstr>
      <vt:lpstr>How to refuse alcohol service</vt:lpstr>
      <vt:lpstr>Alcohol Service</vt:lpstr>
      <vt:lpstr>PowerPoint Presentation</vt:lpstr>
      <vt:lpstr>PowerPoint Presentation</vt:lpstr>
      <vt:lpstr>PowerPoint Presentation</vt:lpstr>
      <vt:lpstr>Alcohol Service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Eslick</dc:creator>
  <cp:lastModifiedBy>Kaitlyn Burton</cp:lastModifiedBy>
  <cp:revision>46</cp:revision>
  <dcterms:modified xsi:type="dcterms:W3CDTF">2018-05-08T13:43:52Z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1ADAFE30-3BAA-4E3C-90BA-AE25E21CBF10</vt:lpwstr>
  </property>
  <property fmtid="{D5CDD505-2E9C-101B-9397-08002B2CF9AE}" pid="5" name="ArticulateProjectFull">
    <vt:lpwstr>F:\PROJECTS\JohnsonBeesley\Dignity Healthcare\DH_PPT_012812.ppta</vt:lpwstr>
  </property>
</Properties>
</file>